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</p:sldIdLst>
  <p:sldSz cy="5143500" cx="9144000"/>
  <p:notesSz cx="6858000" cy="9144000"/>
  <p:embeddedFontLst>
    <p:embeddedFont>
      <p:font typeface="Tahoma"/>
      <p:regular r:id="rId119"/>
      <p:bold r:id="rId120"/>
    </p:embeddedFont>
    <p:embeddedFont>
      <p:font typeface="Open Sans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OpenSans-regular.fntdata"/><Relationship Id="rId25" Type="http://schemas.openxmlformats.org/officeDocument/2006/relationships/slide" Target="slides/slide21.xml"/><Relationship Id="rId120" Type="http://schemas.openxmlformats.org/officeDocument/2006/relationships/font" Target="fonts/Tahoma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4" Type="http://schemas.openxmlformats.org/officeDocument/2006/relationships/font" Target="fonts/OpenSans-boldItalic.fntdata"/><Relationship Id="rId123" Type="http://schemas.openxmlformats.org/officeDocument/2006/relationships/font" Target="fonts/OpenSans-italic.fntdata"/><Relationship Id="rId122" Type="http://schemas.openxmlformats.org/officeDocument/2006/relationships/font" Target="fonts/OpenSans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font" Target="fonts/Tahoma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Shape 1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Shape 1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Shape 1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Shape 1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Shape 1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Shape 1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Shape 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Shape 1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Shape 1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Shape 1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Shape 1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Shape 1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Shape 1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0" y="1140840"/>
            <a:ext cx="85206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Avenir"/>
              <a:buNone/>
              <a:defRPr i="0" sz="3600" u="none" cap="none" strike="noStrike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53975" y="318450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3" name="Shape 13"/>
          <p:cNvSpPr txBox="1"/>
          <p:nvPr/>
        </p:nvSpPr>
        <p:spPr>
          <a:xfrm>
            <a:off x="2420550" y="3008362"/>
            <a:ext cx="430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106124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120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12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4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06400" y="1714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0" i="0" sz="4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0"/>
            <a:ext cx="8178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19050" lvl="1" marL="74295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25400" lvl="2" marL="1143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25400" lvl="3" marL="1600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25400" lvl="4" marL="2057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25400" lvl="5" marL="2514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25400" lvl="6" marL="2971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25400" lvl="7" marL="3429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25400" lvl="8" marL="3886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–"/>
              <a:defRPr b="0" i="0" sz="20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31800" y="4672012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3048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3048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3048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304800" lvl="3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30480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304800" lvl="5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304800" lvl="6" marL="3200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304800" lvl="7" marL="457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304800" lvl="8" marL="6400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4200" y="4672012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3048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3048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3048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304800" lvl="3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30480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304800" lvl="5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304800" lvl="6" marL="3200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304800" lvl="7" marL="4572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304800" lvl="8" marL="6400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ahoma"/>
              <a:buChar char="•"/>
              <a:defRPr b="0" i="0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7162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Avenir"/>
              <a:buNone/>
              <a:defRPr i="0" sz="3600" u="none" cap="none" strike="noStrike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algn="ctr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6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Avenir"/>
              <a:buNone/>
              <a:defRPr i="0" sz="3000" u="none" cap="none" strike="noStrike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Avenir"/>
              <a:buNone/>
              <a:defRPr sz="3000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●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○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■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●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○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■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●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○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venir"/>
              <a:buChar char="■"/>
              <a:defRPr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30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4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4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30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24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24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48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4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4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42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algn="ctr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4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4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4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None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Font typeface="Open Sans"/>
              <a:buNone/>
              <a:defRPr b="1" i="0" sz="3000" u="none" cap="none" strike="noStrike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rgbClr val="3D85C6"/>
              </a:buClr>
              <a:buFont typeface="Open Sans"/>
              <a:buNone/>
              <a:defRPr b="1" sz="30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○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■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○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■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○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Open Sans"/>
              <a:buChar char="■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747707" y="488992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0" y="1140840"/>
            <a:ext cx="8520600" cy="1230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CS 170 Final Review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53975" y="318450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Allen Tang, Raymond Chan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05/04/2017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468625" y="1554475"/>
            <a:ext cx="6583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-2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(-y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(y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22900" y="951625"/>
            <a:ext cx="379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Writing the dual and nonnegativity constraints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11700" y="2218075"/>
            <a:ext cx="10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Dual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946675" y="2486025"/>
            <a:ext cx="51435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</a:t>
            </a:r>
          </a:p>
        </p:txBody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6.28 PM.png" id="1382" name="Shape 1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600" cy="18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Topics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Cryptography</a:t>
            </a:r>
          </a:p>
        </p:txBody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Commitme</a:t>
            </a:r>
            <a:r>
              <a:rPr lang="en"/>
              <a:t>nt Proctol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Allows one to commit to a chosen value while keeping it hidden to others, with the ability to reveal the committed value later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5-04 at 11.46.15 AM.png"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00" y="1994724"/>
            <a:ext cx="4922401" cy="28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Three-Coloring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decision problem of whether a given graph supports a solution with three colors is known to be in the complexity class </a:t>
            </a:r>
            <a:r>
              <a:rPr b="1" lang="en">
                <a:solidFill>
                  <a:srgbClr val="3D85C6"/>
                </a:solidFill>
              </a:rPr>
              <a:t>NP-Complete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 problem is hard, we can outsource it to ask someone who is smarter is solve it. The problem now is how I can verify that he/she has the wisdom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d5db3-uncoloredgraph.png" id="1401" name="Shape 1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50" y="2918859"/>
            <a:ext cx="2857500" cy="175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15c-coloredgraph.png" id="1402" name="Shape 1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750" y="2918859"/>
            <a:ext cx="2857500" cy="175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/>
          <p:nvPr/>
        </p:nvSpPr>
        <p:spPr>
          <a:xfrm>
            <a:off x="4293600" y="3722718"/>
            <a:ext cx="5568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Zero-Knowledge Proof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 draw the graph </a:t>
            </a:r>
            <a:r>
              <a:rPr i="1" lang="en"/>
              <a:t>G</a:t>
            </a:r>
            <a:r>
              <a:rPr lang="en"/>
              <a:t> and give it to your smart friend, say Raymond.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only needs to show you he is capable of solving the problem. He does not want to give you the solutions easily. So he covers all his solutions with hats.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 how can you make sure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is actually capable of solving it?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 decided to </a:t>
            </a:r>
            <a:r>
              <a:rPr i="1" lang="en"/>
              <a:t>randomly</a:t>
            </a:r>
            <a:r>
              <a:rPr lang="en"/>
              <a:t> ask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to reveal the coloring for </a:t>
            </a:r>
            <a:r>
              <a:rPr i="1" lang="en"/>
              <a:t>an edge </a:t>
            </a:r>
            <a:r>
              <a:rPr lang="en"/>
              <a:t>to verify that he is not lying.</a:t>
            </a:r>
          </a:p>
        </p:txBody>
      </p:sp>
      <p:pic>
        <p:nvPicPr>
          <p:cNvPr descr="538c4-hats.png" id="1410" name="Shape 1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25" y="3175321"/>
            <a:ext cx="28575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725-hatsminusone.png" id="1411" name="Shape 1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675" y="3134587"/>
            <a:ext cx="28575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Shape 1412"/>
          <p:cNvSpPr/>
          <p:nvPr/>
        </p:nvSpPr>
        <p:spPr>
          <a:xfrm>
            <a:off x="4293600" y="3934893"/>
            <a:ext cx="5568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Zero-Knowledge Proof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8" name="Shape 1418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Two outcomes from the experiment before: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the two revealed vertices are the same color or aren’t colored in at all, then I know for sure that Raymond is lying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the two revealed vertices are different colors, then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</a:t>
            </a:r>
            <a:r>
              <a:rPr i="1" lang="en"/>
              <a:t>might not</a:t>
            </a:r>
            <a:r>
              <a:rPr lang="en"/>
              <a:t> be lying to me.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 what’s the probability that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can still cheat? </a:t>
            </a:r>
            <a:r>
              <a:rPr b="1" i="1" lang="en">
                <a:solidFill>
                  <a:srgbClr val="3D85C6"/>
                </a:solidFill>
              </a:rPr>
              <a:t>(E-1)/E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 can ask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to randomly show me the coloring of another edge. If again, both vertices are different colors, what’s the probability that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can cheat? </a:t>
            </a:r>
            <a:r>
              <a:rPr b="1" i="1" lang="en">
                <a:solidFill>
                  <a:srgbClr val="3D85C6"/>
                </a:solidFill>
              </a:rPr>
              <a:t>((E-1)/E)</a:t>
            </a:r>
            <a:r>
              <a:rPr b="1" baseline="30000" i="1" lang="en">
                <a:solidFill>
                  <a:srgbClr val="3D85C6"/>
                </a:solidFill>
              </a:rPr>
              <a:t>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After a lot of iterations, I will be confident that </a:t>
            </a: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is not lying.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Raymond</a:t>
            </a:r>
            <a:r>
              <a:rPr lang="en"/>
              <a:t> also protects his algorithm/solution!! (he randomly chooses a different set of colors each time)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Zero-Knowledge Proof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An i</a:t>
            </a:r>
            <a:r>
              <a:rPr lang="en" u="sng">
                <a:solidFill>
                  <a:schemeClr val="dk1"/>
                </a:solidFill>
              </a:rPr>
              <a:t>nteractive</a:t>
            </a:r>
            <a:r>
              <a:rPr lang="en">
                <a:solidFill>
                  <a:schemeClr val="dk1"/>
                </a:solidFill>
              </a:rPr>
              <a:t> proof system involves a </a:t>
            </a:r>
            <a:r>
              <a:rPr b="1" lang="en">
                <a:solidFill>
                  <a:srgbClr val="3D85C6"/>
                </a:solidFill>
              </a:rPr>
              <a:t>prover</a:t>
            </a:r>
            <a:r>
              <a:rPr lang="en">
                <a:solidFill>
                  <a:schemeClr val="dk1"/>
                </a:solidFill>
              </a:rPr>
              <a:t> and a </a:t>
            </a:r>
            <a:r>
              <a:rPr b="1" lang="en">
                <a:solidFill>
                  <a:srgbClr val="3D85C6"/>
                </a:solidFill>
              </a:rPr>
              <a:t>verifier</a:t>
            </a:r>
          </a:p>
          <a:p>
            <a:pPr indent="-342900" lvl="0" marL="4572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Idea: the prover proves a statement to the verifier without revealing anything except the fact that the statement is true</a:t>
            </a:r>
          </a:p>
          <a:p>
            <a:pPr indent="-342900" lvl="0" marL="4572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b="1" lang="en">
                <a:solidFill>
                  <a:srgbClr val="3D85C6"/>
                </a:solidFill>
              </a:rPr>
              <a:t>Zero-knowledge proof of knowledge (ZKPK):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prover convinces verifier that he knows a secret without revealing the secret</a:t>
            </a:r>
          </a:p>
          <a:p>
            <a:pPr indent="-342900" lvl="0" marL="4572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Properties:</a:t>
            </a:r>
          </a:p>
          <a:p>
            <a:pPr indent="-342900" lvl="1" marL="9144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Completeness: If both prover and verifier are honest, protocol succeeds with overwhelming probability</a:t>
            </a:r>
          </a:p>
          <a:p>
            <a:pPr indent="-342900" lvl="1" marL="9144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Soundness: No one who does not know the secret can convince the verifier with nonnegligible probability. The protocol should not enable prover to prove a false statement</a:t>
            </a:r>
          </a:p>
          <a:p>
            <a:pPr indent="-342900" lvl="1" marL="91440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Font typeface="Open Sans"/>
            </a:pPr>
            <a:r>
              <a:rPr lang="en">
                <a:solidFill>
                  <a:schemeClr val="dk1"/>
                </a:solidFill>
              </a:rPr>
              <a:t>Zero knowledge: The proof does not leak any information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5-04 at 12.07.48 PM.png" id="1429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240225"/>
            <a:ext cx="8679899" cy="2422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Shape 143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Cryptography</a:t>
            </a:r>
          </a:p>
        </p:txBody>
      </p:sp>
      <p:sp>
        <p:nvSpPr>
          <p:cNvPr id="1431" name="Shape 143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Problems: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Sampling</a:t>
            </a:r>
          </a:p>
        </p:txBody>
      </p:sp>
      <p:sp>
        <p:nvSpPr>
          <p:cNvPr id="1437" name="Shape 1437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Practice Problems:</a:t>
            </a:r>
          </a:p>
        </p:txBody>
      </p:sp>
      <p:pic>
        <p:nvPicPr>
          <p:cNvPr descr="Screen Shot 2017-05-04 at 12.09.31 PM.png" id="1438" name="Shape 1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364125"/>
            <a:ext cx="8607726" cy="10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Streaming</a:t>
            </a:r>
          </a:p>
        </p:txBody>
      </p:sp>
      <p:sp>
        <p:nvSpPr>
          <p:cNvPr id="1444" name="Shape 1444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Distinct Element Algorithms: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13.49 PM.png" id="1445" name="Shape 1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162" y="1354375"/>
            <a:ext cx="4593674" cy="277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468625" y="1554475"/>
            <a:ext cx="6583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-2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(-y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(y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22900" y="951625"/>
            <a:ext cx="379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Writing the dual and nonnegativity constraints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11700" y="2218075"/>
            <a:ext cx="10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Dual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946675" y="2486025"/>
            <a:ext cx="51435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68625" y="4113325"/>
            <a:ext cx="3794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Nonnegativity constraints are added so that the sign in the primal constraints do not get flipped.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Streaming</a:t>
            </a:r>
          </a:p>
        </p:txBody>
      </p:sp>
      <p:sp>
        <p:nvSpPr>
          <p:cNvPr id="1451" name="Shape 145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Problems:</a:t>
            </a:r>
          </a:p>
        </p:txBody>
      </p:sp>
      <p:pic>
        <p:nvPicPr>
          <p:cNvPr descr="Screen Shot 2017-05-04 at 12.16.13 PM.png" id="1452" name="Shape 1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4" y="1251025"/>
            <a:ext cx="824294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Multiplicative Weights Update Algorithm</a:t>
            </a:r>
          </a:p>
        </p:txBody>
      </p:sp>
      <p:sp>
        <p:nvSpPr>
          <p:cNvPr id="1458" name="Shape 1458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Weighted Majority Algorithm: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20.02 PM.png" id="1459" name="Shape 1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50" y="1333900"/>
            <a:ext cx="6246923" cy="38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2.20.07 PM.png" id="1460" name="Shape 1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50" y="1824474"/>
            <a:ext cx="8440898" cy="87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2.22.13 PM.png" id="1461" name="Shape 1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25" y="3445949"/>
            <a:ext cx="8600949" cy="11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Weighted Majority Algorithm</a:t>
            </a:r>
          </a:p>
        </p:txBody>
      </p:sp>
      <p:pic>
        <p:nvPicPr>
          <p:cNvPr descr="Screen Shot 2017-05-04 at 12.25.46 PM.png" id="1467" name="Shape 1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80"/>
            <a:ext cx="8839200" cy="227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Problems: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Multiplicative Weights Update Algorithm</a:t>
            </a:r>
          </a:p>
        </p:txBody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Probabilistic Experts</a:t>
            </a:r>
            <a:r>
              <a:rPr lang="en"/>
              <a:t> Algorithm: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27.08 PM.png" id="1475" name="Shape 1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2" y="1257399"/>
            <a:ext cx="8664974" cy="249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2.28.11 PM.png" id="1476" name="Shape 1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3904799"/>
            <a:ext cx="8832298" cy="110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Multiplicative Weights Update Algorithm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2" name="Shape 1482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Problems:</a:t>
            </a:r>
          </a:p>
        </p:txBody>
      </p:sp>
      <p:pic>
        <p:nvPicPr>
          <p:cNvPr descr="Screen Shot 2017-05-04 at 12.29.17 PM.png" id="1483" name="Shape 1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2" y="1248349"/>
            <a:ext cx="8664975" cy="546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2.29.23 PM.png" id="1484" name="Shape 1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12" y="1858966"/>
            <a:ext cx="8664974" cy="65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22900" y="951625"/>
            <a:ext cx="61584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What is the optimal solution? What are the optimal decision variables for both the primal LP and the dual LP?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6410675" y="2388775"/>
            <a:ext cx="10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Dual: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529387" y="2961475"/>
            <a:ext cx="2330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422900" y="951625"/>
            <a:ext cx="61584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What is the optimal solution? What are the optimal decision variables for both the primal LP and the dual LP?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22900" y="2532775"/>
            <a:ext cx="58815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Optimal value is 1 (you can plot it)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30000" lang="en" sz="2000"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= (0, 1)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30000" lang="en" sz="2000"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= (1, 0)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6410675" y="2388775"/>
            <a:ext cx="10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Dual: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529387" y="2961475"/>
            <a:ext cx="2330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22900" y="951625"/>
            <a:ext cx="59172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Suppose the first constraint for the primal changes to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=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+ 1, would the optimum change? Would the dual linear program change?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410675" y="2388775"/>
            <a:ext cx="251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Original 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Dual: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529387" y="2961475"/>
            <a:ext cx="2330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5230150" y="3804050"/>
            <a:ext cx="1636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(0, 1)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(1, 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422900" y="951625"/>
            <a:ext cx="59172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Suppose the first constraint for the primal changes to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=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+ 1, would the optimum change? Would the dual linear program change?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410675" y="2388775"/>
            <a:ext cx="251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Original Dual: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529387" y="2961475"/>
            <a:ext cx="2330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230150" y="3804050"/>
            <a:ext cx="1636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(0, 1)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(1, 0)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22900" y="2102050"/>
            <a:ext cx="47562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Looking at x</a:t>
            </a:r>
            <a:r>
              <a:rPr baseline="30000" lang="en" sz="2000"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, we see that the optimal will not change. 1 ≤ 0 + 1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The current optimal values satisfy new LP.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22900" y="951625"/>
            <a:ext cx="59172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Suppose the first constraint for the primal changes to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= 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+ 1, would the optimum change? Would the dual linear program change?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6410675" y="2388775"/>
            <a:ext cx="251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Original Dual: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6529387" y="2961475"/>
            <a:ext cx="2330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min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s.t.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-2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≥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≥ 0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230150" y="3804050"/>
            <a:ext cx="1636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(0, 1)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30000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(1, 0)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22900" y="2102050"/>
            <a:ext cx="47562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Looking at x</a:t>
            </a:r>
            <a:r>
              <a:rPr baseline="30000" lang="en" sz="2000"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, we see that the optimal will not change. 1 ≤ 0 + 1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The current optimal values satisfy new LP.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Dual LP will change: no nonnegativity for 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Two players play a game alternating turns.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player’s gain is the other player’s loss.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Mixed strategies are optimal: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Each player declare </a:t>
            </a:r>
            <a:r>
              <a:rPr lang="en"/>
              <a:t>probability</a:t>
            </a:r>
            <a:r>
              <a:rPr lang="en"/>
              <a:t> of choosing each action.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Payoff matrix is with respect to one player.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97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9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304225" y="3179275"/>
            <a:ext cx="79482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be the probability that Alice plays strategy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Bob will try to minimize Alice’s payoff.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Programming &amp; Max Flow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9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304225" y="3179275"/>
            <a:ext cx="79482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be the probability that Alice plays strategy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Bob chooses A; Alice’s payoff: 4x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Bob chooses B; Alice’s payoff: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04225" y="3179275"/>
            <a:ext cx="79482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be the probability that Alice plays strategy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Bob chooses A; Alice’s payoff: 4x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Bob chooses B; Alice’s payoff: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Bob’s choice: min (4x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97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04225" y="3179275"/>
            <a:ext cx="79482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be the probability that Alice plays strategy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Bob’s choice: min (4x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Alice’s payoff = max {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min (4x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}</a:t>
            </a: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97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304225" y="893275"/>
            <a:ext cx="79482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x</a:t>
            </a:r>
            <a:r>
              <a:rPr baseline="-25000" lang="en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be the probability that Alice plays strategy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Bob’s choice: min (4x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Alice’s payoff = max { min (4x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+ 2x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+ 5x</a:t>
            </a:r>
            <a:r>
              <a:rPr baseline="-25000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}</a:t>
            </a: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Sum Games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24" y="2385775"/>
            <a:ext cx="2975564" cy="24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84875" y="241867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Linear Program: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782975"/>
            <a:ext cx="8520600" cy="15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Given a directed graph </a:t>
            </a:r>
            <a:r>
              <a:rPr i="1" lang="en"/>
              <a:t> G = (V, E)</a:t>
            </a:r>
            <a:r>
              <a:rPr lang="en"/>
              <a:t>, send as many units of flow from source </a:t>
            </a:r>
            <a:r>
              <a:rPr i="1" lang="en"/>
              <a:t>s</a:t>
            </a:r>
            <a:r>
              <a:rPr lang="en"/>
              <a:t> to sink </a:t>
            </a:r>
            <a:r>
              <a:rPr i="1" lang="en"/>
              <a:t>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Satisfying positive edge capacity constraints.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number of units send from </a:t>
            </a:r>
            <a:r>
              <a:rPr i="1" lang="en"/>
              <a:t>s</a:t>
            </a:r>
            <a:r>
              <a:rPr lang="en"/>
              <a:t> must be received by </a:t>
            </a:r>
            <a:r>
              <a:rPr i="1" lang="en"/>
              <a:t>t</a:t>
            </a:r>
            <a:r>
              <a:rPr lang="en"/>
              <a:t>.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293725" y="2076275"/>
            <a:ext cx="874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max 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863" y="2048587"/>
            <a:ext cx="2099374" cy="7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311700" y="2865700"/>
            <a:ext cx="874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s.t.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625" y="2779525"/>
            <a:ext cx="2853849" cy="8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187" y="3835279"/>
            <a:ext cx="2646725" cy="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964575" y="291147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or all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u       V              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Flow conservation constraints.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                           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625" y="2996377"/>
            <a:ext cx="223049" cy="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964575" y="374967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		        Capacity constraints.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782975"/>
            <a:ext cx="8520600" cy="246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</a:t>
            </a:r>
            <a:r>
              <a:rPr lang="en"/>
              <a:t>ord-Fulkerson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When sending </a:t>
            </a:r>
            <a:r>
              <a:rPr i="1" lang="en"/>
              <a:t>x</a:t>
            </a:r>
            <a:r>
              <a:rPr lang="en"/>
              <a:t> units of flow, build up residual edges.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Keep sending units of low until no path is available between </a:t>
            </a:r>
            <a:r>
              <a:rPr i="1" lang="en"/>
              <a:t>s</a:t>
            </a:r>
            <a:r>
              <a:rPr lang="en"/>
              <a:t> and </a:t>
            </a:r>
            <a:r>
              <a:rPr i="1" lang="en"/>
              <a:t>t</a:t>
            </a:r>
            <a:r>
              <a:rPr lang="en"/>
              <a:t> in the residual graph.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Edmond-Karp algorithm: send as many units of flow as possible through shortest </a:t>
            </a:r>
            <a:r>
              <a:rPr i="1" lang="en"/>
              <a:t>s-t</a:t>
            </a:r>
            <a:r>
              <a:rPr lang="en"/>
              <a:t> path (BFS)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O(|V||E|</a:t>
            </a:r>
            <a:r>
              <a:rPr baseline="30000" lang="en"/>
              <a:t>2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267" name="Shape 267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268" name="Shape 268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269" name="Shape 269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270" name="Shape 270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271" name="Shape 271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272" name="Shape 272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273" name="Shape 273"/>
          <p:cNvCxnSpPr>
            <a:endCxn id="268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4" name="Shape 274"/>
          <p:cNvCxnSpPr>
            <a:endCxn id="269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5" name="Shape 275"/>
          <p:cNvCxnSpPr>
            <a:stCxn id="267" idx="5"/>
            <a:endCxn id="269" idx="1"/>
          </p:cNvCxnSpPr>
          <p:nvPr/>
        </p:nvCxnSpPr>
        <p:spPr>
          <a:xfrm>
            <a:off x="1244078" y="2726880"/>
            <a:ext cx="978899" cy="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6" name="Shape 276"/>
          <p:cNvCxnSpPr>
            <a:stCxn id="268" idx="6"/>
            <a:endCxn id="270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7" name="Shape 277"/>
          <p:cNvCxnSpPr>
            <a:stCxn id="269" idx="6"/>
            <a:endCxn id="271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8" name="Shape 278"/>
          <p:cNvCxnSpPr>
            <a:endCxn id="270" idx="4"/>
          </p:cNvCxnSpPr>
          <p:nvPr/>
        </p:nvCxnSpPr>
        <p:spPr>
          <a:xfrm rot="10800000">
            <a:off x="5314950" y="1667750"/>
            <a:ext cx="18600" cy="16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9" name="Shape 279"/>
          <p:cNvCxnSpPr>
            <a:stCxn id="271" idx="6"/>
            <a:endCxn id="272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0" name="Shape 280"/>
          <p:cNvCxnSpPr>
            <a:stCxn id="270" idx="6"/>
            <a:endCxn id="272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1" name="Shape 281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162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370225" y="42154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How many units of flow can we send through SCDBT?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Draw the residual graph after sending that many units of flow.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295" name="Shape 295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296" name="Shape 296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297" name="Shape 297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298" name="Shape 298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299" name="Shape 299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00" name="Shape 300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301" name="Shape 301"/>
          <p:cNvCxnSpPr>
            <a:endCxn id="296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2" name="Shape 302"/>
          <p:cNvCxnSpPr>
            <a:endCxn id="297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3" name="Shape 303"/>
          <p:cNvCxnSpPr>
            <a:stCxn id="296" idx="6"/>
            <a:endCxn id="298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>
            <a:stCxn id="297" idx="6"/>
            <a:endCxn id="299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>
            <a:stCxn id="299" idx="6"/>
            <a:endCxn id="300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6" name="Shape 306"/>
          <p:cNvCxnSpPr>
            <a:stCxn id="298" idx="6"/>
            <a:endCxn id="300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7" name="Shape 307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5024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70225" y="42154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How many units of flow can we send through SCDBT? </a:t>
            </a:r>
            <a:r>
              <a:rPr b="1"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Draw the residual graph after sending that many units of flow.</a:t>
            </a:r>
          </a:p>
        </p:txBody>
      </p:sp>
      <p:cxnSp>
        <p:nvCxnSpPr>
          <p:cNvPr id="315" name="Shape 315"/>
          <p:cNvCxnSpPr>
            <a:endCxn id="295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6" name="Shape 316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17" name="Shape 317"/>
          <p:cNvCxnSpPr>
            <a:endCxn id="297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8" name="Shape 318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19" name="Shape 319"/>
          <p:cNvCxnSpPr>
            <a:stCxn id="298" idx="5"/>
            <a:endCxn id="299" idx="7"/>
          </p:cNvCxnSpPr>
          <p:nvPr/>
        </p:nvCxnSpPr>
        <p:spPr>
          <a:xfrm>
            <a:off x="5511278" y="1583880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>
            <a:endCxn id="298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327" name="Shape 327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328" name="Shape 328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29" name="Shape 329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330" name="Shape 330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31" name="Shape 331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32" name="Shape 332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333" name="Shape 333"/>
          <p:cNvCxnSpPr>
            <a:endCxn id="328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4" name="Shape 334"/>
          <p:cNvCxnSpPr>
            <a:endCxn id="329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5" name="Shape 335"/>
          <p:cNvCxnSpPr>
            <a:stCxn id="328" idx="6"/>
            <a:endCxn id="330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6" name="Shape 336"/>
          <p:cNvCxnSpPr>
            <a:stCxn id="329" idx="6"/>
            <a:endCxn id="331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7" name="Shape 337"/>
          <p:cNvCxnSpPr>
            <a:stCxn id="331" idx="6"/>
            <a:endCxn id="332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8" name="Shape 338"/>
          <p:cNvCxnSpPr>
            <a:stCxn id="330" idx="6"/>
            <a:endCxn id="332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9" name="Shape 339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55024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370225" y="42154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Now find the max flow for the graph.</a:t>
            </a:r>
          </a:p>
        </p:txBody>
      </p:sp>
      <p:cxnSp>
        <p:nvCxnSpPr>
          <p:cNvPr id="347" name="Shape 347"/>
          <p:cNvCxnSpPr>
            <a:endCxn id="327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49" name="Shape 349"/>
          <p:cNvCxnSpPr>
            <a:endCxn id="329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0" name="Shape 350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51" name="Shape 351"/>
          <p:cNvCxnSpPr>
            <a:stCxn id="330" idx="5"/>
            <a:endCxn id="331" idx="7"/>
          </p:cNvCxnSpPr>
          <p:nvPr/>
        </p:nvCxnSpPr>
        <p:spPr>
          <a:xfrm>
            <a:off x="5511278" y="1583880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2" name="Shape 352"/>
          <p:cNvCxnSpPr>
            <a:endCxn id="330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3" name="Shape 353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359" name="Shape 359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360" name="Shape 360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61" name="Shape 361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362" name="Shape 362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63" name="Shape 363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64" name="Shape 364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365" name="Shape 365"/>
          <p:cNvCxnSpPr>
            <a:endCxn id="360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6" name="Shape 366"/>
          <p:cNvCxnSpPr>
            <a:endCxn id="361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7" name="Shape 367"/>
          <p:cNvCxnSpPr>
            <a:stCxn id="360" idx="6"/>
            <a:endCxn id="362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8" name="Shape 368"/>
          <p:cNvCxnSpPr>
            <a:stCxn id="361" idx="6"/>
            <a:endCxn id="363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9" name="Shape 369"/>
          <p:cNvCxnSpPr>
            <a:stCxn id="363" idx="6"/>
            <a:endCxn id="364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>
            <a:stCxn id="362" idx="6"/>
            <a:endCxn id="364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55024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70225" y="42154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Send 2 units of flow through SABDT</a:t>
            </a:r>
          </a:p>
        </p:txBody>
      </p:sp>
      <p:cxnSp>
        <p:nvCxnSpPr>
          <p:cNvPr id="379" name="Shape 379"/>
          <p:cNvCxnSpPr>
            <a:endCxn id="359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0" name="Shape 380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81" name="Shape 381"/>
          <p:cNvCxnSpPr>
            <a:endCxn id="361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2" name="Shape 382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383" name="Shape 383"/>
          <p:cNvCxnSpPr>
            <a:stCxn id="362" idx="5"/>
            <a:endCxn id="363" idx="7"/>
          </p:cNvCxnSpPr>
          <p:nvPr/>
        </p:nvCxnSpPr>
        <p:spPr>
          <a:xfrm>
            <a:off x="5511278" y="1583880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4" name="Shape 384"/>
          <p:cNvCxnSpPr>
            <a:endCxn id="362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5" name="Shape 385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Program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Formulating LPs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Decision Variables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Things you have control over.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Objective Function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Optimize a goal. Minimize or maximize.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Constraints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Optimize objective while satisfying restrictions to variables.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391" name="Shape 391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392" name="Shape 392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93" name="Shape 393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394" name="Shape 394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95" name="Shape 395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96" name="Shape 396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397" name="Shape 397"/>
          <p:cNvCxnSpPr>
            <a:endCxn id="392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8" name="Shape 398"/>
          <p:cNvCxnSpPr>
            <a:endCxn id="393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9" name="Shape 399"/>
          <p:cNvCxnSpPr>
            <a:stCxn id="392" idx="6"/>
            <a:endCxn id="394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>
            <a:stCxn id="393" idx="6"/>
            <a:endCxn id="395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1" name="Shape 401"/>
          <p:cNvCxnSpPr>
            <a:stCxn id="395" idx="6"/>
            <a:endCxn id="396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" name="Shape 402"/>
          <p:cNvCxnSpPr>
            <a:stCxn id="394" idx="6"/>
            <a:endCxn id="396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3" name="Shape 403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70225" y="42154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Send 2 units of flow through SABDT</a:t>
            </a:r>
          </a:p>
        </p:txBody>
      </p:sp>
      <p:cxnSp>
        <p:nvCxnSpPr>
          <p:cNvPr id="410" name="Shape 410"/>
          <p:cNvCxnSpPr>
            <a:endCxn id="391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1" name="Shape 411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12" name="Shape 412"/>
          <p:cNvCxnSpPr>
            <a:endCxn id="393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3" name="Shape 413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14" name="Shape 414"/>
          <p:cNvCxnSpPr>
            <a:endCxn id="394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5" name="Shape 415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16" name="Shape 416"/>
          <p:cNvCxnSpPr>
            <a:endCxn id="391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18" name="Shape 418"/>
          <p:cNvCxnSpPr>
            <a:endCxn id="392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20" name="Shape 420"/>
          <p:cNvCxnSpPr>
            <a:stCxn id="395" idx="0"/>
            <a:endCxn id="394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1" name="Shape 421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22" name="Shape 422"/>
          <p:cNvCxnSpPr>
            <a:stCxn id="396" idx="4"/>
            <a:endCxn id="395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3" name="Shape 423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429" name="Shape 429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430" name="Shape 430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431" name="Shape 431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432" name="Shape 432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433" name="Shape 433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434" name="Shape 434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435" name="Shape 435"/>
          <p:cNvCxnSpPr>
            <a:endCxn id="430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6" name="Shape 436"/>
          <p:cNvCxnSpPr>
            <a:endCxn id="431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7" name="Shape 437"/>
          <p:cNvCxnSpPr>
            <a:stCxn id="430" idx="6"/>
            <a:endCxn id="432" idx="2"/>
          </p:cNvCxnSpPr>
          <p:nvPr/>
        </p:nvCxnSpPr>
        <p:spPr>
          <a:xfrm>
            <a:off x="2697000" y="13814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8" name="Shape 438"/>
          <p:cNvCxnSpPr>
            <a:stCxn id="431" idx="6"/>
            <a:endCxn id="433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9" name="Shape 439"/>
          <p:cNvCxnSpPr>
            <a:stCxn id="433" idx="6"/>
            <a:endCxn id="434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0" name="Shape 440"/>
          <p:cNvCxnSpPr>
            <a:stCxn id="432" idx="6"/>
            <a:endCxn id="434" idx="1"/>
          </p:cNvCxnSpPr>
          <p:nvPr/>
        </p:nvCxnSpPr>
        <p:spPr>
          <a:xfrm>
            <a:off x="5592600" y="1381400"/>
            <a:ext cx="12213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1" name="Shape 441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749850" y="1324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5883450" y="17053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70225" y="4215450"/>
            <a:ext cx="838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			</a:t>
            </a: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Send 1 unit of flow through SABT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SABDT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48" name="Shape 448"/>
          <p:cNvCxnSpPr>
            <a:endCxn id="429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9" name="Shape 449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50" name="Shape 450"/>
          <p:cNvCxnSpPr>
            <a:endCxn id="431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1" name="Shape 451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52" name="Shape 452"/>
          <p:cNvCxnSpPr>
            <a:endCxn id="432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54" name="Shape 454"/>
          <p:cNvCxnSpPr>
            <a:endCxn id="429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5" name="Shape 455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56" name="Shape 456"/>
          <p:cNvCxnSpPr>
            <a:endCxn id="430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7" name="Shape 457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58" name="Shape 458"/>
          <p:cNvCxnSpPr>
            <a:stCxn id="433" idx="0"/>
            <a:endCxn id="432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60" name="Shape 460"/>
          <p:cNvCxnSpPr>
            <a:stCxn id="434" idx="4"/>
            <a:endCxn id="433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1" name="Shape 461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467" name="Shape 467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468" name="Shape 468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469" name="Shape 469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470" name="Shape 470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471" name="Shape 471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472" name="Shape 472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473" name="Shape 473"/>
          <p:cNvCxnSpPr>
            <a:endCxn id="468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4" name="Shape 474"/>
          <p:cNvCxnSpPr>
            <a:endCxn id="469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5" name="Shape 475"/>
          <p:cNvCxnSpPr>
            <a:stCxn id="469" idx="6"/>
            <a:endCxn id="471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>
            <a:stCxn id="471" idx="6"/>
            <a:endCxn id="472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7" name="Shape 477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			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Send 1 unit of flow through SABT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SABDT</a:t>
            </a:r>
          </a:p>
        </p:txBody>
      </p:sp>
      <p:cxnSp>
        <p:nvCxnSpPr>
          <p:cNvPr id="482" name="Shape 482"/>
          <p:cNvCxnSpPr>
            <a:endCxn id="467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3" name="Shape 483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84" name="Shape 484"/>
          <p:cNvCxnSpPr>
            <a:endCxn id="469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5" name="Shape 485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86" name="Shape 486"/>
          <p:cNvCxnSpPr>
            <a:endCxn id="470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7" name="Shape 487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488" name="Shape 488"/>
          <p:cNvCxnSpPr>
            <a:endCxn id="467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9" name="Shape 489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490" name="Shape 490"/>
          <p:cNvCxnSpPr>
            <a:endCxn id="468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1" name="Shape 491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492" name="Shape 492"/>
          <p:cNvCxnSpPr>
            <a:stCxn id="471" idx="0"/>
            <a:endCxn id="470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3" name="Shape 493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494" name="Shape 494"/>
          <p:cNvCxnSpPr>
            <a:stCxn id="472" idx="4"/>
            <a:endCxn id="471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5" name="Shape 495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501" name="Shape 501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502" name="Shape 502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503" name="Shape 503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504" name="Shape 504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505" name="Shape 505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506" name="Shape 506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507" name="Shape 507"/>
          <p:cNvCxnSpPr>
            <a:endCxn id="502" idx="3"/>
          </p:cNvCxnSpPr>
          <p:nvPr/>
        </p:nvCxnSpPr>
        <p:spPr>
          <a:xfrm flipH="1" rot="10800000">
            <a:off x="1254921" y="1583880"/>
            <a:ext cx="9681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8" name="Shape 508"/>
          <p:cNvCxnSpPr>
            <a:endCxn id="503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9" name="Shape 509"/>
          <p:cNvCxnSpPr>
            <a:stCxn id="503" idx="6"/>
            <a:endCxn id="505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>
            <a:stCxn id="505" idx="6"/>
            <a:endCxn id="506" idx="2"/>
          </p:cNvCxnSpPr>
          <p:nvPr/>
        </p:nvCxnSpPr>
        <p:spPr>
          <a:xfrm flipH="1" rot="10800000">
            <a:off x="5592600" y="2524400"/>
            <a:ext cx="1140000" cy="10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1" name="Shape 511"/>
          <p:cNvSpPr txBox="1"/>
          <p:nvPr/>
        </p:nvSpPr>
        <p:spPr>
          <a:xfrm>
            <a:off x="1616250" y="1857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035850" y="2695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			Send 1 unit of flow through SABT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SABDT			</a:t>
            </a: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Send 1 unit of flow through SACDT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16" name="Shape 516"/>
          <p:cNvCxnSpPr>
            <a:endCxn id="501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7" name="Shape 517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18" name="Shape 518"/>
          <p:cNvCxnSpPr>
            <a:endCxn id="503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9" name="Shape 519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20" name="Shape 520"/>
          <p:cNvCxnSpPr>
            <a:endCxn id="504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1" name="Shape 521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22" name="Shape 522"/>
          <p:cNvCxnSpPr>
            <a:endCxn id="501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3" name="Shape 523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24" name="Shape 524"/>
          <p:cNvCxnSpPr>
            <a:endCxn id="502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5" name="Shape 525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26" name="Shape 526"/>
          <p:cNvCxnSpPr>
            <a:stCxn id="505" idx="0"/>
            <a:endCxn id="504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7" name="Shape 527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28" name="Shape 528"/>
          <p:cNvCxnSpPr>
            <a:stCxn id="506" idx="4"/>
            <a:endCxn id="505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9" name="Shape 529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535" name="Shape 535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536" name="Shape 536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537" name="Shape 537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538" name="Shape 538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539" name="Shape 539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540" name="Shape 540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541" name="Shape 541"/>
          <p:cNvCxnSpPr>
            <a:endCxn id="537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2" name="Shape 542"/>
          <p:cNvCxnSpPr>
            <a:stCxn id="537" idx="6"/>
            <a:endCxn id="539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3" name="Shape 543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SCDBT			Send 1 unit of flow through SABT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Send 2 units of flow through SABDT			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Send 1 unit of flow through SACDT</a:t>
            </a:r>
          </a:p>
        </p:txBody>
      </p:sp>
      <p:cxnSp>
        <p:nvCxnSpPr>
          <p:cNvPr id="546" name="Shape 546"/>
          <p:cNvCxnSpPr>
            <a:endCxn id="535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7" name="Shape 547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48" name="Shape 548"/>
          <p:cNvCxnSpPr>
            <a:endCxn id="537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50" name="Shape 550"/>
          <p:cNvCxnSpPr>
            <a:endCxn id="538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1" name="Shape 551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52" name="Shape 552"/>
          <p:cNvCxnSpPr>
            <a:endCxn id="535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3" name="Shape 553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cxnSp>
        <p:nvCxnSpPr>
          <p:cNvPr id="554" name="Shape 554"/>
          <p:cNvCxnSpPr>
            <a:endCxn id="536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5" name="Shape 555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56" name="Shape 556"/>
          <p:cNvCxnSpPr>
            <a:stCxn id="539" idx="0"/>
            <a:endCxn id="538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7" name="Shape 557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58" name="Shape 558"/>
          <p:cNvCxnSpPr>
            <a:stCxn id="540" idx="4"/>
            <a:endCxn id="539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60" name="Shape 560"/>
          <p:cNvCxnSpPr>
            <a:stCxn id="537" idx="7"/>
            <a:endCxn id="536" idx="5"/>
          </p:cNvCxnSpPr>
          <p:nvPr/>
        </p:nvCxnSpPr>
        <p:spPr>
          <a:xfrm rot="10800000">
            <a:off x="2615678" y="1583919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1" name="Shape 561"/>
          <p:cNvSpPr txBox="1"/>
          <p:nvPr/>
        </p:nvSpPr>
        <p:spPr>
          <a:xfrm>
            <a:off x="26068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567" name="Shape 567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568" name="Shape 568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569" name="Shape 569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570" name="Shape 570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571" name="Shape 571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572" name="Shape 572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573" name="Shape 573"/>
          <p:cNvCxnSpPr>
            <a:endCxn id="569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4" name="Shape 574"/>
          <p:cNvCxnSpPr>
            <a:stCxn id="569" idx="6"/>
            <a:endCxn id="571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5" name="Shape 575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Send total 6 units of flow</a:t>
            </a:r>
          </a:p>
        </p:txBody>
      </p:sp>
      <p:cxnSp>
        <p:nvCxnSpPr>
          <p:cNvPr id="578" name="Shape 578"/>
          <p:cNvCxnSpPr>
            <a:endCxn id="567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9" name="Shape 579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80" name="Shape 580"/>
          <p:cNvCxnSpPr>
            <a:endCxn id="569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1" name="Shape 581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82" name="Shape 582"/>
          <p:cNvCxnSpPr>
            <a:endCxn id="570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3" name="Shape 583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84" name="Shape 584"/>
          <p:cNvCxnSpPr>
            <a:endCxn id="567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5" name="Shape 585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cxnSp>
        <p:nvCxnSpPr>
          <p:cNvPr id="586" name="Shape 586"/>
          <p:cNvCxnSpPr>
            <a:endCxn id="568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7" name="Shape 587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88" name="Shape 588"/>
          <p:cNvCxnSpPr>
            <a:stCxn id="571" idx="0"/>
            <a:endCxn id="570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9" name="Shape 589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590" name="Shape 590"/>
          <p:cNvCxnSpPr>
            <a:stCxn id="572" idx="4"/>
            <a:endCxn id="571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1" name="Shape 591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592" name="Shape 592"/>
          <p:cNvCxnSpPr>
            <a:stCxn id="569" idx="7"/>
            <a:endCxn id="568" idx="5"/>
          </p:cNvCxnSpPr>
          <p:nvPr/>
        </p:nvCxnSpPr>
        <p:spPr>
          <a:xfrm rot="10800000">
            <a:off x="2615678" y="1583919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26068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599" name="Shape 599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600" name="Shape 600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601" name="Shape 601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602" name="Shape 602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603" name="Shape 603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604" name="Shape 604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605" name="Shape 605"/>
          <p:cNvCxnSpPr>
            <a:endCxn id="601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6" name="Shape 606"/>
          <p:cNvCxnSpPr>
            <a:stCxn id="601" idx="6"/>
            <a:endCxn id="603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7" name="Shape 607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What is the minimum cut?</a:t>
            </a:r>
          </a:p>
        </p:txBody>
      </p:sp>
      <p:cxnSp>
        <p:nvCxnSpPr>
          <p:cNvPr id="610" name="Shape 610"/>
          <p:cNvCxnSpPr>
            <a:endCxn id="599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1" name="Shape 611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12" name="Shape 612"/>
          <p:cNvCxnSpPr>
            <a:endCxn id="601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3" name="Shape 613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14" name="Shape 614"/>
          <p:cNvCxnSpPr>
            <a:endCxn id="602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5" name="Shape 615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16" name="Shape 616"/>
          <p:cNvCxnSpPr>
            <a:endCxn id="599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7" name="Shape 617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cxnSp>
        <p:nvCxnSpPr>
          <p:cNvPr id="618" name="Shape 618"/>
          <p:cNvCxnSpPr>
            <a:endCxn id="600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9" name="Shape 619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20" name="Shape 620"/>
          <p:cNvCxnSpPr>
            <a:stCxn id="603" idx="0"/>
            <a:endCxn id="602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1" name="Shape 621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22" name="Shape 622"/>
          <p:cNvCxnSpPr>
            <a:stCxn id="604" idx="4"/>
            <a:endCxn id="603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3" name="Shape 623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24" name="Shape 624"/>
          <p:cNvCxnSpPr>
            <a:stCxn id="601" idx="7"/>
            <a:endCxn id="600" idx="5"/>
          </p:cNvCxnSpPr>
          <p:nvPr/>
        </p:nvCxnSpPr>
        <p:spPr>
          <a:xfrm rot="10800000">
            <a:off x="2615678" y="1583919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5" name="Shape 625"/>
          <p:cNvSpPr txBox="1"/>
          <p:nvPr/>
        </p:nvSpPr>
        <p:spPr>
          <a:xfrm>
            <a:off x="26068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631" name="Shape 631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632" name="Shape 632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633" name="Shape 633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634" name="Shape 634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635" name="Shape 635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636" name="Shape 636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637" name="Shape 637"/>
          <p:cNvCxnSpPr>
            <a:endCxn id="633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8" name="Shape 638"/>
          <p:cNvCxnSpPr>
            <a:stCxn id="633" idx="6"/>
            <a:endCxn id="635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9" name="Shape 639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What is the minimum cut?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{S}, {A, B, C, D, T}</a:t>
            </a:r>
          </a:p>
        </p:txBody>
      </p:sp>
      <p:cxnSp>
        <p:nvCxnSpPr>
          <p:cNvPr id="642" name="Shape 642"/>
          <p:cNvCxnSpPr>
            <a:endCxn id="631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3" name="Shape 643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44" name="Shape 644"/>
          <p:cNvCxnSpPr>
            <a:endCxn id="633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5" name="Shape 645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46" name="Shape 646"/>
          <p:cNvCxnSpPr>
            <a:endCxn id="634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7" name="Shape 647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48" name="Shape 648"/>
          <p:cNvCxnSpPr>
            <a:endCxn id="631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9" name="Shape 649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cxnSp>
        <p:nvCxnSpPr>
          <p:cNvPr id="650" name="Shape 650"/>
          <p:cNvCxnSpPr>
            <a:endCxn id="632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1" name="Shape 651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52" name="Shape 652"/>
          <p:cNvCxnSpPr>
            <a:stCxn id="635" idx="0"/>
            <a:endCxn id="634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3" name="Shape 653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54" name="Shape 654"/>
          <p:cNvCxnSpPr>
            <a:stCxn id="636" idx="4"/>
            <a:endCxn id="635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5" name="Shape 655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56" name="Shape 656"/>
          <p:cNvCxnSpPr>
            <a:stCxn id="633" idx="7"/>
            <a:endCxn id="632" idx="5"/>
          </p:cNvCxnSpPr>
          <p:nvPr/>
        </p:nvCxnSpPr>
        <p:spPr>
          <a:xfrm rot="10800000">
            <a:off x="2615678" y="1583919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7" name="Shape 657"/>
          <p:cNvSpPr txBox="1"/>
          <p:nvPr/>
        </p:nvSpPr>
        <p:spPr>
          <a:xfrm>
            <a:off x="26068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58" name="Shape 658"/>
          <p:cNvSpPr/>
          <p:nvPr/>
        </p:nvSpPr>
        <p:spPr>
          <a:xfrm>
            <a:off x="1299425" y="1155787"/>
            <a:ext cx="641000" cy="2479725"/>
          </a:xfrm>
          <a:custGeom>
            <a:pathLst>
              <a:path extrusionOk="0" h="99189" w="25640">
                <a:moveTo>
                  <a:pt x="6974" y="0"/>
                </a:moveTo>
                <a:cubicBezTo>
                  <a:pt x="10764" y="5054"/>
                  <a:pt x="16275" y="8829"/>
                  <a:pt x="19373" y="14336"/>
                </a:cubicBezTo>
                <a:cubicBezTo>
                  <a:pt x="25784" y="25736"/>
                  <a:pt x="25572" y="40002"/>
                  <a:pt x="25572" y="53082"/>
                </a:cubicBezTo>
                <a:cubicBezTo>
                  <a:pt x="25572" y="61684"/>
                  <a:pt x="25843" y="70915"/>
                  <a:pt x="22085" y="78654"/>
                </a:cubicBezTo>
                <a:cubicBezTo>
                  <a:pt x="17693" y="87696"/>
                  <a:pt x="8043" y="93159"/>
                  <a:pt x="0" y="991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Flow</a:t>
            </a:r>
          </a:p>
        </p:txBody>
      </p:sp>
      <p:sp>
        <p:nvSpPr>
          <p:cNvPr id="664" name="Shape 664"/>
          <p:cNvSpPr/>
          <p:nvPr/>
        </p:nvSpPr>
        <p:spPr>
          <a:xfrm>
            <a:off x="770100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665" name="Shape 665"/>
          <p:cNvSpPr/>
          <p:nvPr/>
        </p:nvSpPr>
        <p:spPr>
          <a:xfrm>
            <a:off x="21417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666" name="Shape 666"/>
          <p:cNvSpPr/>
          <p:nvPr/>
        </p:nvSpPr>
        <p:spPr>
          <a:xfrm>
            <a:off x="21417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sp>
        <p:nvSpPr>
          <p:cNvPr id="667" name="Shape 667"/>
          <p:cNvSpPr/>
          <p:nvPr/>
        </p:nvSpPr>
        <p:spPr>
          <a:xfrm>
            <a:off x="5037300" y="1095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668" name="Shape 668"/>
          <p:cNvSpPr/>
          <p:nvPr/>
        </p:nvSpPr>
        <p:spPr>
          <a:xfrm>
            <a:off x="5037300" y="33048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669" name="Shape 669"/>
          <p:cNvSpPr/>
          <p:nvPr/>
        </p:nvSpPr>
        <p:spPr>
          <a:xfrm>
            <a:off x="6732573" y="2238050"/>
            <a:ext cx="555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670" name="Shape 670"/>
          <p:cNvCxnSpPr>
            <a:endCxn id="666" idx="0"/>
          </p:cNvCxnSpPr>
          <p:nvPr/>
        </p:nvCxnSpPr>
        <p:spPr>
          <a:xfrm>
            <a:off x="2414850" y="1667450"/>
            <a:ext cx="45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1" name="Shape 671"/>
          <p:cNvCxnSpPr>
            <a:stCxn id="666" idx="6"/>
            <a:endCxn id="668" idx="2"/>
          </p:cNvCxnSpPr>
          <p:nvPr/>
        </p:nvCxnSpPr>
        <p:spPr>
          <a:xfrm>
            <a:off x="2697000" y="3591200"/>
            <a:ext cx="23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2" name="Shape 672"/>
          <p:cNvSpPr txBox="1"/>
          <p:nvPr/>
        </p:nvSpPr>
        <p:spPr>
          <a:xfrm>
            <a:off x="21496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3749850" y="3305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370225" y="4215450"/>
            <a:ext cx="830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What is the minimum cut?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{S}, {A, B, C, D, T}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">
                <a:solidFill>
                  <a:srgbClr val="3D85C6"/>
                </a:solidFill>
                <a:latin typeface="Avenir"/>
                <a:ea typeface="Avenir"/>
                <a:cs typeface="Avenir"/>
                <a:sym typeface="Avenir"/>
              </a:rPr>
              <a:t>{S, A, B, C, D}, {T}</a:t>
            </a:r>
          </a:p>
        </p:txBody>
      </p:sp>
      <p:cxnSp>
        <p:nvCxnSpPr>
          <p:cNvPr id="675" name="Shape 675"/>
          <p:cNvCxnSpPr>
            <a:endCxn id="664" idx="4"/>
          </p:cNvCxnSpPr>
          <p:nvPr/>
        </p:nvCxnSpPr>
        <p:spPr>
          <a:xfrm rot="10800000">
            <a:off x="1047750" y="2810750"/>
            <a:ext cx="10818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6" name="Shape 676"/>
          <p:cNvSpPr txBox="1"/>
          <p:nvPr/>
        </p:nvSpPr>
        <p:spPr>
          <a:xfrm>
            <a:off x="1311450" y="3076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77" name="Shape 677"/>
          <p:cNvCxnSpPr>
            <a:endCxn id="666" idx="5"/>
          </p:cNvCxnSpPr>
          <p:nvPr/>
        </p:nvCxnSpPr>
        <p:spPr>
          <a:xfrm rot="10800000">
            <a:off x="2615678" y="3793680"/>
            <a:ext cx="2508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8" name="Shape 678"/>
          <p:cNvSpPr txBox="1"/>
          <p:nvPr/>
        </p:nvSpPr>
        <p:spPr>
          <a:xfrm>
            <a:off x="3749850" y="3686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79" name="Shape 679"/>
          <p:cNvCxnSpPr>
            <a:endCxn id="667" idx="7"/>
          </p:cNvCxnSpPr>
          <p:nvPr/>
        </p:nvCxnSpPr>
        <p:spPr>
          <a:xfrm rot="10800000">
            <a:off x="5511278" y="1178919"/>
            <a:ext cx="14988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0" name="Shape 680"/>
          <p:cNvSpPr txBox="1"/>
          <p:nvPr/>
        </p:nvSpPr>
        <p:spPr>
          <a:xfrm>
            <a:off x="6188250" y="14005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81" name="Shape 681"/>
          <p:cNvCxnSpPr>
            <a:endCxn id="664" idx="0"/>
          </p:cNvCxnSpPr>
          <p:nvPr/>
        </p:nvCxnSpPr>
        <p:spPr>
          <a:xfrm flipH="1">
            <a:off x="1047750" y="1381250"/>
            <a:ext cx="10941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2" name="Shape 682"/>
          <p:cNvSpPr txBox="1"/>
          <p:nvPr/>
        </p:nvSpPr>
        <p:spPr>
          <a:xfrm>
            <a:off x="1387650" y="1476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4</a:t>
            </a:r>
          </a:p>
        </p:txBody>
      </p:sp>
      <p:cxnSp>
        <p:nvCxnSpPr>
          <p:cNvPr id="683" name="Shape 683"/>
          <p:cNvCxnSpPr>
            <a:endCxn id="665" idx="7"/>
          </p:cNvCxnSpPr>
          <p:nvPr/>
        </p:nvCxnSpPr>
        <p:spPr>
          <a:xfrm rot="10800000">
            <a:off x="2615678" y="1178919"/>
            <a:ext cx="25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4" name="Shape 684"/>
          <p:cNvSpPr txBox="1"/>
          <p:nvPr/>
        </p:nvSpPr>
        <p:spPr>
          <a:xfrm>
            <a:off x="3749850" y="7909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85" name="Shape 685"/>
          <p:cNvCxnSpPr>
            <a:stCxn id="668" idx="0"/>
            <a:endCxn id="667" idx="4"/>
          </p:cNvCxnSpPr>
          <p:nvPr/>
        </p:nvCxnSpPr>
        <p:spPr>
          <a:xfrm rot="10800000">
            <a:off x="5314950" y="1667750"/>
            <a:ext cx="0" cy="16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6" name="Shape 686"/>
          <p:cNvSpPr txBox="1"/>
          <p:nvPr/>
        </p:nvSpPr>
        <p:spPr>
          <a:xfrm>
            <a:off x="50452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  <p:cxnSp>
        <p:nvCxnSpPr>
          <p:cNvPr id="687" name="Shape 687"/>
          <p:cNvCxnSpPr>
            <a:stCxn id="669" idx="4"/>
            <a:endCxn id="668" idx="5"/>
          </p:cNvCxnSpPr>
          <p:nvPr/>
        </p:nvCxnSpPr>
        <p:spPr>
          <a:xfrm flipH="1">
            <a:off x="5511423" y="2810750"/>
            <a:ext cx="1498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8" name="Shape 688"/>
          <p:cNvSpPr txBox="1"/>
          <p:nvPr/>
        </p:nvSpPr>
        <p:spPr>
          <a:xfrm>
            <a:off x="6340650" y="31531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</a:p>
        </p:txBody>
      </p:sp>
      <p:cxnSp>
        <p:nvCxnSpPr>
          <p:cNvPr id="689" name="Shape 689"/>
          <p:cNvCxnSpPr>
            <a:stCxn id="666" idx="7"/>
            <a:endCxn id="665" idx="5"/>
          </p:cNvCxnSpPr>
          <p:nvPr/>
        </p:nvCxnSpPr>
        <p:spPr>
          <a:xfrm rot="10800000">
            <a:off x="2615678" y="1583919"/>
            <a:ext cx="0" cy="18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0" name="Shape 690"/>
          <p:cNvSpPr txBox="1"/>
          <p:nvPr/>
        </p:nvSpPr>
        <p:spPr>
          <a:xfrm>
            <a:off x="2606850" y="2238750"/>
            <a:ext cx="256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691" name="Shape 691"/>
          <p:cNvSpPr/>
          <p:nvPr/>
        </p:nvSpPr>
        <p:spPr>
          <a:xfrm>
            <a:off x="5930783" y="827225"/>
            <a:ext cx="791624" cy="3148100"/>
          </a:xfrm>
          <a:custGeom>
            <a:pathLst>
              <a:path extrusionOk="0" h="125924" w="31665">
                <a:moveTo>
                  <a:pt x="19653" y="0"/>
                </a:moveTo>
                <a:cubicBezTo>
                  <a:pt x="12795" y="10972"/>
                  <a:pt x="3797" y="21695"/>
                  <a:pt x="1830" y="34484"/>
                </a:cubicBezTo>
                <a:cubicBezTo>
                  <a:pt x="-528" y="49810"/>
                  <a:pt x="-1033" y="66113"/>
                  <a:pt x="3380" y="80979"/>
                </a:cubicBezTo>
                <a:cubicBezTo>
                  <a:pt x="8418" y="97948"/>
                  <a:pt x="23740" y="110095"/>
                  <a:pt x="31665" y="1259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630"/>
            <a:ext cx="8839198" cy="27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Suppose we have a maximization LP with an optimal value of z</a:t>
            </a:r>
            <a:r>
              <a:rPr baseline="30000" lang="en">
                <a:solidFill>
                  <a:schemeClr val="dk1"/>
                </a:solidFill>
              </a:rPr>
              <a:t>*</a:t>
            </a:r>
            <a:r>
              <a:rPr lang="en">
                <a:solidFill>
                  <a:schemeClr val="dk1"/>
                </a:solidFill>
              </a:rPr>
              <a:t>. (Primal)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How do the constraints affect z</a:t>
            </a:r>
            <a:r>
              <a:rPr baseline="30000" lang="en">
                <a:solidFill>
                  <a:schemeClr val="dk1"/>
                </a:solidFill>
              </a:rPr>
              <a:t>*</a:t>
            </a:r>
            <a:r>
              <a:rPr lang="en">
                <a:solidFill>
                  <a:schemeClr val="dk1"/>
                </a:solidFill>
              </a:rPr>
              <a:t>?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Suppose we have an upper bound of the LP in z</a:t>
            </a:r>
            <a:r>
              <a:rPr baseline="-25000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, z</a:t>
            </a:r>
            <a:r>
              <a:rPr baseline="30000" lang="en">
                <a:solidFill>
                  <a:schemeClr val="dk1"/>
                </a:solidFill>
              </a:rPr>
              <a:t>*</a:t>
            </a:r>
            <a:r>
              <a:rPr lang="en">
                <a:solidFill>
                  <a:schemeClr val="dk1"/>
                </a:solidFill>
              </a:rPr>
              <a:t> ≤ z</a:t>
            </a:r>
            <a:r>
              <a:rPr baseline="-25000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We can minimize z</a:t>
            </a:r>
            <a:r>
              <a:rPr baseline="-25000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 such that z</a:t>
            </a:r>
            <a:r>
              <a:rPr baseline="30000" lang="en">
                <a:solidFill>
                  <a:schemeClr val="dk1"/>
                </a:solidFill>
              </a:rPr>
              <a:t>*</a:t>
            </a:r>
            <a:r>
              <a:rPr baseline="-25000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= z</a:t>
            </a:r>
            <a:r>
              <a:rPr baseline="-25000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smallest upper bound must be the optimal solution to the primal LP.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We can weight the constraints in such a way to minimize the upper bound. (Dual)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These weights will upper bound the coefficients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are the decision variables?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are the decision variables?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There are </a:t>
            </a:r>
            <a:r>
              <a:rPr i="1" lang="en">
                <a:solidFill>
                  <a:srgbClr val="3D85C6"/>
                </a:solidFill>
              </a:rPr>
              <a:t>m</a:t>
            </a:r>
            <a:r>
              <a:rPr lang="en">
                <a:solidFill>
                  <a:srgbClr val="3D85C6"/>
                </a:solidFill>
              </a:rPr>
              <a:t> classes, </a:t>
            </a:r>
            <a:r>
              <a:rPr i="1" lang="en">
                <a:solidFill>
                  <a:srgbClr val="3D85C6"/>
                </a:solidFill>
              </a:rPr>
              <a:t>T</a:t>
            </a:r>
            <a:r>
              <a:rPr lang="en">
                <a:solidFill>
                  <a:srgbClr val="3D85C6"/>
                </a:solidFill>
              </a:rPr>
              <a:t> departments, and </a:t>
            </a:r>
            <a:r>
              <a:rPr i="1" lang="en">
                <a:solidFill>
                  <a:srgbClr val="3D85C6"/>
                </a:solidFill>
              </a:rPr>
              <a:t>n</a:t>
            </a:r>
            <a:r>
              <a:rPr lang="en">
                <a:solidFill>
                  <a:srgbClr val="3D85C6"/>
                </a:solidFill>
              </a:rPr>
              <a:t> requirements.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 departments are part of constraints.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Let </a:t>
            </a:r>
            <a:r>
              <a:rPr i="1" lang="en">
                <a:solidFill>
                  <a:srgbClr val="3D85C6"/>
                </a:solidFill>
              </a:rPr>
              <a:t>x</a:t>
            </a:r>
            <a:r>
              <a:rPr baseline="-25000" i="1" lang="en">
                <a:solidFill>
                  <a:srgbClr val="3D85C6"/>
                </a:solidFill>
              </a:rPr>
              <a:t>ij</a:t>
            </a:r>
            <a:r>
              <a:rPr lang="en">
                <a:solidFill>
                  <a:srgbClr val="3D85C6"/>
                </a:solidFill>
              </a:rPr>
              <a:t> be an indicator variable indicating if the </a:t>
            </a:r>
            <a:r>
              <a:rPr i="1" lang="en">
                <a:solidFill>
                  <a:srgbClr val="3D85C6"/>
                </a:solidFill>
              </a:rPr>
              <a:t>i-</a:t>
            </a:r>
            <a:r>
              <a:rPr lang="en">
                <a:solidFill>
                  <a:srgbClr val="3D85C6"/>
                </a:solidFill>
              </a:rPr>
              <a:t>th class is being used to satisfy the </a:t>
            </a:r>
            <a:r>
              <a:rPr i="1" lang="en">
                <a:solidFill>
                  <a:srgbClr val="3D85C6"/>
                </a:solidFill>
              </a:rPr>
              <a:t>j</a:t>
            </a:r>
            <a:r>
              <a:rPr lang="en">
                <a:solidFill>
                  <a:srgbClr val="3D85C6"/>
                </a:solidFill>
              </a:rPr>
              <a:t>-th requirement.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are the decision variables?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There are </a:t>
            </a:r>
            <a:r>
              <a:rPr i="1" lang="en">
                <a:solidFill>
                  <a:srgbClr val="3D85C6"/>
                </a:solidFill>
              </a:rPr>
              <a:t>m</a:t>
            </a:r>
            <a:r>
              <a:rPr lang="en">
                <a:solidFill>
                  <a:srgbClr val="3D85C6"/>
                </a:solidFill>
              </a:rPr>
              <a:t> classes, </a:t>
            </a:r>
            <a:r>
              <a:rPr i="1" lang="en">
                <a:solidFill>
                  <a:srgbClr val="3D85C6"/>
                </a:solidFill>
              </a:rPr>
              <a:t>T</a:t>
            </a:r>
            <a:r>
              <a:rPr lang="en">
                <a:solidFill>
                  <a:srgbClr val="3D85C6"/>
                </a:solidFill>
              </a:rPr>
              <a:t> departments, and </a:t>
            </a:r>
            <a:r>
              <a:rPr i="1" lang="en">
                <a:solidFill>
                  <a:srgbClr val="3D85C6"/>
                </a:solidFill>
              </a:rPr>
              <a:t>n</a:t>
            </a:r>
            <a:r>
              <a:rPr lang="en">
                <a:solidFill>
                  <a:srgbClr val="3D85C6"/>
                </a:solidFill>
              </a:rPr>
              <a:t> requirements.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 departments are part of constraints.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Let </a:t>
            </a:r>
            <a:r>
              <a:rPr i="1" lang="en">
                <a:solidFill>
                  <a:srgbClr val="3D85C6"/>
                </a:solidFill>
              </a:rPr>
              <a:t>x</a:t>
            </a:r>
            <a:r>
              <a:rPr baseline="-25000" i="1" lang="en">
                <a:solidFill>
                  <a:srgbClr val="3D85C6"/>
                </a:solidFill>
              </a:rPr>
              <a:t>ij</a:t>
            </a:r>
            <a:r>
              <a:rPr lang="en">
                <a:solidFill>
                  <a:srgbClr val="3D85C6"/>
                </a:solidFill>
              </a:rPr>
              <a:t> be an indicator variable indicating if the </a:t>
            </a:r>
            <a:r>
              <a:rPr i="1" lang="en">
                <a:solidFill>
                  <a:srgbClr val="3D85C6"/>
                </a:solidFill>
              </a:rPr>
              <a:t>i-</a:t>
            </a:r>
            <a:r>
              <a:rPr lang="en">
                <a:solidFill>
                  <a:srgbClr val="3D85C6"/>
                </a:solidFill>
              </a:rPr>
              <a:t>th class is being used to satisfy the </a:t>
            </a:r>
            <a:r>
              <a:rPr i="1" lang="en">
                <a:solidFill>
                  <a:srgbClr val="3D85C6"/>
                </a:solidFill>
              </a:rPr>
              <a:t>j</a:t>
            </a:r>
            <a:r>
              <a:rPr lang="en">
                <a:solidFill>
                  <a:srgbClr val="3D85C6"/>
                </a:solidFill>
              </a:rPr>
              <a:t>-th requirement.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is the objective function?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are the decision variables?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There are </a:t>
            </a:r>
            <a:r>
              <a:rPr i="1" lang="en">
                <a:solidFill>
                  <a:srgbClr val="3D85C6"/>
                </a:solidFill>
              </a:rPr>
              <a:t>m</a:t>
            </a:r>
            <a:r>
              <a:rPr lang="en">
                <a:solidFill>
                  <a:srgbClr val="3D85C6"/>
                </a:solidFill>
              </a:rPr>
              <a:t> classes, </a:t>
            </a:r>
            <a:r>
              <a:rPr i="1" lang="en">
                <a:solidFill>
                  <a:srgbClr val="3D85C6"/>
                </a:solidFill>
              </a:rPr>
              <a:t>T</a:t>
            </a:r>
            <a:r>
              <a:rPr lang="en">
                <a:solidFill>
                  <a:srgbClr val="3D85C6"/>
                </a:solidFill>
              </a:rPr>
              <a:t> departments, and </a:t>
            </a:r>
            <a:r>
              <a:rPr i="1" lang="en">
                <a:solidFill>
                  <a:srgbClr val="3D85C6"/>
                </a:solidFill>
              </a:rPr>
              <a:t>n</a:t>
            </a:r>
            <a:r>
              <a:rPr lang="en">
                <a:solidFill>
                  <a:srgbClr val="3D85C6"/>
                </a:solidFill>
              </a:rPr>
              <a:t> requirements.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 departments are part of constraints.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Let </a:t>
            </a:r>
            <a:r>
              <a:rPr i="1" lang="en">
                <a:solidFill>
                  <a:srgbClr val="3D85C6"/>
                </a:solidFill>
              </a:rPr>
              <a:t>x</a:t>
            </a:r>
            <a:r>
              <a:rPr baseline="-25000" i="1" lang="en">
                <a:solidFill>
                  <a:srgbClr val="3D85C6"/>
                </a:solidFill>
              </a:rPr>
              <a:t>ij</a:t>
            </a:r>
            <a:r>
              <a:rPr lang="en">
                <a:solidFill>
                  <a:srgbClr val="3D85C6"/>
                </a:solidFill>
              </a:rPr>
              <a:t> be an indicator variable indicating if the </a:t>
            </a:r>
            <a:r>
              <a:rPr i="1" lang="en">
                <a:solidFill>
                  <a:srgbClr val="3D85C6"/>
                </a:solidFill>
              </a:rPr>
              <a:t>i-</a:t>
            </a:r>
            <a:r>
              <a:rPr lang="en">
                <a:solidFill>
                  <a:srgbClr val="3D85C6"/>
                </a:solidFill>
              </a:rPr>
              <a:t>th class is being used to satisfy the </a:t>
            </a:r>
            <a:r>
              <a:rPr i="1" lang="en">
                <a:solidFill>
                  <a:srgbClr val="3D85C6"/>
                </a:solidFill>
              </a:rPr>
              <a:t>j</a:t>
            </a:r>
            <a:r>
              <a:rPr lang="en">
                <a:solidFill>
                  <a:srgbClr val="3D85C6"/>
                </a:solidFill>
              </a:rPr>
              <a:t>-th requirement.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is the objective function?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The question cares about feasibility rather than optimizing.</a:t>
            </a:r>
          </a:p>
          <a:p>
            <a:pPr indent="-228600" lvl="1" marL="914400" rtl="0">
              <a:spcBef>
                <a:spcPts val="0"/>
              </a:spcBef>
              <a:buClr>
                <a:srgbClr val="3D85C6"/>
              </a:buClr>
            </a:pPr>
            <a:r>
              <a:rPr lang="en">
                <a:solidFill>
                  <a:srgbClr val="3D85C6"/>
                </a:solidFill>
              </a:rPr>
              <a:t>Obj Func: max 0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Let’s now talk through the constraints.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3729275" y="782975"/>
            <a:ext cx="51030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breadth, at least one class is used to satisfy it.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5" y="782975"/>
            <a:ext cx="3202374" cy="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3729275" y="782975"/>
            <a:ext cx="51030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breadth, at least one class is used to satisfy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department, at most </a:t>
            </a:r>
            <a:r>
              <a:rPr i="1" lang="en">
                <a:solidFill>
                  <a:srgbClr val="3D85C6"/>
                </a:solidFill>
              </a:rPr>
              <a:t>k</a:t>
            </a:r>
            <a:r>
              <a:rPr lang="en">
                <a:solidFill>
                  <a:srgbClr val="3D85C6"/>
                </a:solidFill>
              </a:rPr>
              <a:t> courses can be used to satisfy all requirements.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5" y="782975"/>
            <a:ext cx="3202374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4" y="1634749"/>
            <a:ext cx="3375075" cy="6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3729275" y="782975"/>
            <a:ext cx="51030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breadth, at least one class is used to satisfy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department, at most </a:t>
            </a:r>
            <a:r>
              <a:rPr i="1" lang="en">
                <a:solidFill>
                  <a:srgbClr val="3D85C6"/>
                </a:solidFill>
              </a:rPr>
              <a:t>k</a:t>
            </a:r>
            <a:r>
              <a:rPr lang="en">
                <a:solidFill>
                  <a:srgbClr val="3D85C6"/>
                </a:solidFill>
              </a:rPr>
              <a:t> courses can be used to satisfy all requirements.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Each class can only satisfy at most one requirement.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5" y="782975"/>
            <a:ext cx="3202374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4" y="1634749"/>
            <a:ext cx="3375075" cy="6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0" y="2407725"/>
            <a:ext cx="2966234" cy="8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3729275" y="782975"/>
            <a:ext cx="51030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breadth, at least one class is used to satisfy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department, at most </a:t>
            </a:r>
            <a:r>
              <a:rPr i="1" lang="en">
                <a:solidFill>
                  <a:srgbClr val="3D85C6"/>
                </a:solidFill>
              </a:rPr>
              <a:t>k</a:t>
            </a:r>
            <a:r>
              <a:rPr lang="en">
                <a:solidFill>
                  <a:srgbClr val="3D85C6"/>
                </a:solidFill>
              </a:rPr>
              <a:t> courses can be used to satisfy all requirements.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Each class can only satisfy at most one requirement.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We can only use classes to satisfy requirements that they can satisfy.</a:t>
            </a:r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5" y="782975"/>
            <a:ext cx="3202374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4" y="1634749"/>
            <a:ext cx="3375075" cy="6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0" y="2407725"/>
            <a:ext cx="2966234" cy="8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699" y="3286824"/>
            <a:ext cx="3429861" cy="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3729275" y="782975"/>
            <a:ext cx="51030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breadth, at least one class is used to satisfy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For each department, at most </a:t>
            </a:r>
            <a:r>
              <a:rPr i="1" lang="en">
                <a:solidFill>
                  <a:srgbClr val="3D85C6"/>
                </a:solidFill>
              </a:rPr>
              <a:t>k</a:t>
            </a:r>
            <a:r>
              <a:rPr lang="en">
                <a:solidFill>
                  <a:srgbClr val="3D85C6"/>
                </a:solidFill>
              </a:rPr>
              <a:t> courses can be used to satisfy all requirements.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Each class can only satisfy at most one requirement.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We can only use classes to satisfy requirements that they can satisfy.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Lower bound for decision variables. Upper bound implicit from 3rd constraint.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5" y="782975"/>
            <a:ext cx="3202374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4" y="1634749"/>
            <a:ext cx="3375075" cy="6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0" y="2407725"/>
            <a:ext cx="2966234" cy="8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699" y="3286824"/>
            <a:ext cx="3429861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924" y="4165925"/>
            <a:ext cx="2127809" cy="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</a:t>
            </a:r>
            <a:r>
              <a:rPr lang="en"/>
              <a:t> (Spring 2016 MT2)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75" y="1611625"/>
            <a:ext cx="27197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411475" y="967825"/>
            <a:ext cx="3451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Find the dual of the following primal LP: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Shape 779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Reduce to max flow instance and solve in a way similar to bipartite matching.</a:t>
            </a:r>
          </a:p>
        </p:txBody>
      </p:sp>
      <p:sp>
        <p:nvSpPr>
          <p:cNvPr id="780" name="Shape 780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781" name="Shape 781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782" name="Shape 782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83" name="Shape 783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784" name="Shape 784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785" name="Shape 785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86" name="Shape 786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787" name="Shape 787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790" name="Shape 790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791" name="Shape 791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92" name="Shape 792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Graph consist of vertices of requirements, classes, and departments.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Add source and sink nodes.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Reduce to max flow instance and solve in a way similar to bipartite matching.</a:t>
            </a:r>
          </a:p>
        </p:txBody>
      </p:sp>
      <p:sp>
        <p:nvSpPr>
          <p:cNvPr id="802" name="Shape 802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803" name="Shape 803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804" name="Shape 804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05" name="Shape 805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806" name="Shape 806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807" name="Shape 807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08" name="Shape 808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809" name="Shape 809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12" name="Shape 812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813" name="Shape 813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14" name="Shape 814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cxnSp>
        <p:nvCxnSpPr>
          <p:cNvPr id="816" name="Shape 816"/>
          <p:cNvCxnSpPr>
            <a:endCxn id="803" idx="2"/>
          </p:cNvCxnSpPr>
          <p:nvPr/>
        </p:nvCxnSpPr>
        <p:spPr>
          <a:xfrm flipH="1" rot="10800000">
            <a:off x="658550" y="2571750"/>
            <a:ext cx="9468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7" name="Shape 817"/>
          <p:cNvCxnSpPr>
            <a:endCxn id="804" idx="2"/>
          </p:cNvCxnSpPr>
          <p:nvPr/>
        </p:nvCxnSpPr>
        <p:spPr>
          <a:xfrm flipH="1" rot="10800000">
            <a:off x="788750" y="3181350"/>
            <a:ext cx="816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8" name="Shape 818"/>
          <p:cNvCxnSpPr>
            <a:stCxn id="802" idx="6"/>
            <a:endCxn id="810" idx="1"/>
          </p:cNvCxnSpPr>
          <p:nvPr/>
        </p:nvCxnSpPr>
        <p:spPr>
          <a:xfrm>
            <a:off x="842725" y="3742850"/>
            <a:ext cx="8331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9" name="Shape 819"/>
          <p:cNvCxnSpPr>
            <a:endCxn id="805" idx="1"/>
          </p:cNvCxnSpPr>
          <p:nvPr/>
        </p:nvCxnSpPr>
        <p:spPr>
          <a:xfrm>
            <a:off x="788956" y="3872906"/>
            <a:ext cx="870299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0" name="Shape 820"/>
          <p:cNvSpPr txBox="1"/>
          <p:nvPr/>
        </p:nvSpPr>
        <p:spPr>
          <a:xfrm>
            <a:off x="788750" y="2775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1093550" y="30038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1093550" y="3461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1093550" y="3842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Need to satisfy each requirement.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Add edge (s, g</a:t>
            </a:r>
            <a:r>
              <a:rPr baseline="-25000" lang="en">
                <a:solidFill>
                  <a:srgbClr val="3D85C6"/>
                </a:solidFill>
              </a:rPr>
              <a:t>j</a:t>
            </a:r>
            <a:r>
              <a:rPr lang="en">
                <a:solidFill>
                  <a:srgbClr val="3D85C6"/>
                </a:solidFill>
              </a:rPr>
              <a:t>) with edge weight 1.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Reduce to max flow instance and solve in a way similar to bipartite matching.</a:t>
            </a:r>
          </a:p>
        </p:txBody>
      </p:sp>
      <p:sp>
        <p:nvSpPr>
          <p:cNvPr id="832" name="Shape 832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833" name="Shape 833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834" name="Shape 834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35" name="Shape 835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836" name="Shape 836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837" name="Shape 837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38" name="Shape 838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839" name="Shape 839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42" name="Shape 842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843" name="Shape 843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44" name="Shape 844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cxnSp>
        <p:nvCxnSpPr>
          <p:cNvPr id="846" name="Shape 846"/>
          <p:cNvCxnSpPr>
            <a:endCxn id="833" idx="2"/>
          </p:cNvCxnSpPr>
          <p:nvPr/>
        </p:nvCxnSpPr>
        <p:spPr>
          <a:xfrm flipH="1" rot="10800000">
            <a:off x="658550" y="2571750"/>
            <a:ext cx="9468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7" name="Shape 847"/>
          <p:cNvCxnSpPr>
            <a:endCxn id="834" idx="2"/>
          </p:cNvCxnSpPr>
          <p:nvPr/>
        </p:nvCxnSpPr>
        <p:spPr>
          <a:xfrm flipH="1" rot="10800000">
            <a:off x="788750" y="3181350"/>
            <a:ext cx="816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8" name="Shape 848"/>
          <p:cNvCxnSpPr>
            <a:stCxn id="832" idx="6"/>
            <a:endCxn id="840" idx="1"/>
          </p:cNvCxnSpPr>
          <p:nvPr/>
        </p:nvCxnSpPr>
        <p:spPr>
          <a:xfrm>
            <a:off x="842725" y="3742850"/>
            <a:ext cx="8331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9" name="Shape 849"/>
          <p:cNvCxnSpPr>
            <a:endCxn id="835" idx="1"/>
          </p:cNvCxnSpPr>
          <p:nvPr/>
        </p:nvCxnSpPr>
        <p:spPr>
          <a:xfrm>
            <a:off x="788956" y="3872906"/>
            <a:ext cx="870299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0" name="Shape 850"/>
          <p:cNvSpPr txBox="1"/>
          <p:nvPr/>
        </p:nvSpPr>
        <p:spPr>
          <a:xfrm>
            <a:off x="788750" y="2775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1093550" y="30038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1093550" y="3461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93550" y="3842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854" name="Shape 854"/>
          <p:cNvCxnSpPr>
            <a:stCxn id="833" idx="6"/>
            <a:endCxn id="837" idx="2"/>
          </p:cNvCxnSpPr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5" name="Shape 855"/>
          <p:cNvCxnSpPr>
            <a:stCxn id="833" idx="6"/>
            <a:endCxn id="841" idx="1"/>
          </p:cNvCxnSpPr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6" name="Shape 856"/>
          <p:cNvCxnSpPr>
            <a:stCxn id="833" idx="6"/>
            <a:endCxn id="838" idx="2"/>
          </p:cNvCxnSpPr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7" name="Shape 857"/>
          <p:cNvCxnSpPr>
            <a:stCxn id="834" idx="6"/>
            <a:endCxn id="836" idx="2"/>
          </p:cNvCxnSpPr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8" name="Shape 858"/>
          <p:cNvCxnSpPr>
            <a:endCxn id="841" idx="1"/>
          </p:cNvCxnSpPr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9" name="Shape 859"/>
          <p:cNvCxnSpPr>
            <a:endCxn id="838" idx="2"/>
          </p:cNvCxnSpPr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0" name="Shape 860"/>
          <p:cNvCxnSpPr>
            <a:stCxn id="835" idx="6"/>
            <a:endCxn id="841" idx="1"/>
          </p:cNvCxnSpPr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61" name="Shape 8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Add edge only if requirement can be satisfied with that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Each requirement is satisfied by a unique class.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2388950" y="3232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23889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Reduce to max flow instance and solve in a way similar to bipartite matching.</a:t>
            </a:r>
          </a:p>
        </p:txBody>
      </p:sp>
      <p:sp>
        <p:nvSpPr>
          <p:cNvPr id="874" name="Shape 874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875" name="Shape 875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876" name="Shape 876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77" name="Shape 877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878" name="Shape 878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879" name="Shape 879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881" name="Shape 881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884" name="Shape 884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885" name="Shape 885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86" name="Shape 886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cxnSp>
        <p:nvCxnSpPr>
          <p:cNvPr id="888" name="Shape 888"/>
          <p:cNvCxnSpPr>
            <a:endCxn id="875" idx="2"/>
          </p:cNvCxnSpPr>
          <p:nvPr/>
        </p:nvCxnSpPr>
        <p:spPr>
          <a:xfrm flipH="1" rot="10800000">
            <a:off x="658550" y="2571750"/>
            <a:ext cx="9468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9" name="Shape 889"/>
          <p:cNvCxnSpPr>
            <a:endCxn id="876" idx="2"/>
          </p:cNvCxnSpPr>
          <p:nvPr/>
        </p:nvCxnSpPr>
        <p:spPr>
          <a:xfrm flipH="1" rot="10800000">
            <a:off x="788750" y="3181350"/>
            <a:ext cx="816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0" name="Shape 890"/>
          <p:cNvCxnSpPr>
            <a:stCxn id="874" idx="6"/>
            <a:endCxn id="882" idx="1"/>
          </p:cNvCxnSpPr>
          <p:nvPr/>
        </p:nvCxnSpPr>
        <p:spPr>
          <a:xfrm>
            <a:off x="842725" y="3742850"/>
            <a:ext cx="8331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1" name="Shape 891"/>
          <p:cNvCxnSpPr>
            <a:endCxn id="877" idx="1"/>
          </p:cNvCxnSpPr>
          <p:nvPr/>
        </p:nvCxnSpPr>
        <p:spPr>
          <a:xfrm>
            <a:off x="788956" y="3872906"/>
            <a:ext cx="870299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2" name="Shape 892"/>
          <p:cNvSpPr txBox="1"/>
          <p:nvPr/>
        </p:nvSpPr>
        <p:spPr>
          <a:xfrm>
            <a:off x="788750" y="2775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1093550" y="30038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1093550" y="3461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093550" y="3842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896" name="Shape 896"/>
          <p:cNvCxnSpPr>
            <a:stCxn id="875" idx="6"/>
            <a:endCxn id="879" idx="2"/>
          </p:cNvCxnSpPr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7" name="Shape 897"/>
          <p:cNvCxnSpPr>
            <a:stCxn id="875" idx="6"/>
            <a:endCxn id="883" idx="1"/>
          </p:cNvCxnSpPr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8" name="Shape 898"/>
          <p:cNvCxnSpPr>
            <a:stCxn id="875" idx="6"/>
            <a:endCxn id="880" idx="2"/>
          </p:cNvCxnSpPr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9" name="Shape 899"/>
          <p:cNvCxnSpPr>
            <a:stCxn id="876" idx="6"/>
            <a:endCxn id="878" idx="2"/>
          </p:cNvCxnSpPr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0" name="Shape 900"/>
          <p:cNvCxnSpPr>
            <a:endCxn id="883" idx="1"/>
          </p:cNvCxnSpPr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1" name="Shape 901"/>
          <p:cNvCxnSpPr>
            <a:endCxn id="880" idx="2"/>
          </p:cNvCxnSpPr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2" name="Shape 902"/>
          <p:cNvCxnSpPr>
            <a:stCxn id="877" idx="6"/>
            <a:endCxn id="883" idx="1"/>
          </p:cNvCxnSpPr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03" name="Shape 9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34886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pic>
        <p:nvPicPr>
          <p:cNvPr id="907" name="Shape 9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725" y="2033524"/>
            <a:ext cx="615530" cy="2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Shape 908"/>
          <p:cNvCxnSpPr>
            <a:stCxn id="878" idx="5"/>
            <a:endCxn id="884" idx="3"/>
          </p:cNvCxnSpPr>
          <p:nvPr/>
        </p:nvCxnSpPr>
        <p:spPr>
          <a:xfrm>
            <a:off x="3377029" y="2692206"/>
            <a:ext cx="11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9" name="Shape 909"/>
          <p:cNvCxnSpPr>
            <a:endCxn id="885" idx="2"/>
          </p:cNvCxnSpPr>
          <p:nvPr/>
        </p:nvCxnSpPr>
        <p:spPr>
          <a:xfrm>
            <a:off x="3370936" y="2687163"/>
            <a:ext cx="11397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0" name="Shape 910"/>
          <p:cNvCxnSpPr>
            <a:endCxn id="887" idx="1"/>
          </p:cNvCxnSpPr>
          <p:nvPr/>
        </p:nvCxnSpPr>
        <p:spPr>
          <a:xfrm flipH="1" rot="10800000">
            <a:off x="3377050" y="3840150"/>
            <a:ext cx="11943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1" name="Shape 911"/>
          <p:cNvCxnSpPr>
            <a:endCxn id="886" idx="2"/>
          </p:cNvCxnSpPr>
          <p:nvPr/>
        </p:nvCxnSpPr>
        <p:spPr>
          <a:xfrm>
            <a:off x="3430936" y="4619463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2" name="Shape 912"/>
          <p:cNvCxnSpPr>
            <a:stCxn id="879" idx="6"/>
            <a:endCxn id="887" idx="1"/>
          </p:cNvCxnSpPr>
          <p:nvPr/>
        </p:nvCxnSpPr>
        <p:spPr>
          <a:xfrm>
            <a:off x="3430936" y="3171663"/>
            <a:ext cx="11403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3" name="Shape 913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Add edge only if the class can satisfy the requirement.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Each class belongs to only one department. Thus edge capacity of 1.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388950" y="3232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23889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6843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3684350" y="3080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684350" y="25466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Reduce to max flow instance and solve in a way similar to bipartite matching.</a:t>
            </a:r>
          </a:p>
        </p:txBody>
      </p:sp>
      <p:sp>
        <p:nvSpPr>
          <p:cNvPr id="926" name="Shape 926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927" name="Shape 927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928" name="Shape 928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929" name="Shape 929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930" name="Shape 930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931" name="Shape 931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932" name="Shape 932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933" name="Shape 933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935" name="Shape 935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936" name="Shape 936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937" name="Shape 937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938" name="Shape 938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cxnSp>
        <p:nvCxnSpPr>
          <p:cNvPr id="940" name="Shape 940"/>
          <p:cNvCxnSpPr>
            <a:endCxn id="927" idx="2"/>
          </p:cNvCxnSpPr>
          <p:nvPr/>
        </p:nvCxnSpPr>
        <p:spPr>
          <a:xfrm flipH="1" rot="10800000">
            <a:off x="658550" y="2571750"/>
            <a:ext cx="9468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1" name="Shape 941"/>
          <p:cNvCxnSpPr>
            <a:endCxn id="928" idx="2"/>
          </p:cNvCxnSpPr>
          <p:nvPr/>
        </p:nvCxnSpPr>
        <p:spPr>
          <a:xfrm flipH="1" rot="10800000">
            <a:off x="788750" y="3181350"/>
            <a:ext cx="816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stCxn id="926" idx="6"/>
            <a:endCxn id="934" idx="1"/>
          </p:cNvCxnSpPr>
          <p:nvPr/>
        </p:nvCxnSpPr>
        <p:spPr>
          <a:xfrm>
            <a:off x="842725" y="3742850"/>
            <a:ext cx="8331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endCxn id="929" idx="1"/>
          </p:cNvCxnSpPr>
          <p:nvPr/>
        </p:nvCxnSpPr>
        <p:spPr>
          <a:xfrm>
            <a:off x="788956" y="3872906"/>
            <a:ext cx="870299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4" name="Shape 944"/>
          <p:cNvSpPr txBox="1"/>
          <p:nvPr/>
        </p:nvSpPr>
        <p:spPr>
          <a:xfrm>
            <a:off x="788750" y="2775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1093550" y="30038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093550" y="3461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093550" y="3842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948" name="Shape 948"/>
          <p:cNvCxnSpPr>
            <a:stCxn id="927" idx="6"/>
            <a:endCxn id="931" idx="2"/>
          </p:cNvCxnSpPr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9" name="Shape 949"/>
          <p:cNvCxnSpPr>
            <a:stCxn id="927" idx="6"/>
            <a:endCxn id="935" idx="1"/>
          </p:cNvCxnSpPr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0" name="Shape 950"/>
          <p:cNvCxnSpPr>
            <a:stCxn id="927" idx="6"/>
            <a:endCxn id="932" idx="2"/>
          </p:cNvCxnSpPr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1" name="Shape 951"/>
          <p:cNvCxnSpPr>
            <a:stCxn id="928" idx="6"/>
            <a:endCxn id="930" idx="2"/>
          </p:cNvCxnSpPr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2" name="Shape 952"/>
          <p:cNvCxnSpPr>
            <a:endCxn id="935" idx="1"/>
          </p:cNvCxnSpPr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3" name="Shape 953"/>
          <p:cNvCxnSpPr>
            <a:endCxn id="932" idx="2"/>
          </p:cNvCxnSpPr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4" name="Shape 954"/>
          <p:cNvCxnSpPr>
            <a:stCxn id="929" idx="6"/>
            <a:endCxn id="935" idx="1"/>
          </p:cNvCxnSpPr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55" name="Shape 9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4886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pic>
        <p:nvPicPr>
          <p:cNvPr id="959" name="Shape 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725" y="2033524"/>
            <a:ext cx="615530" cy="2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Shape 960"/>
          <p:cNvCxnSpPr>
            <a:stCxn id="930" idx="5"/>
            <a:endCxn id="936" idx="3"/>
          </p:cNvCxnSpPr>
          <p:nvPr/>
        </p:nvCxnSpPr>
        <p:spPr>
          <a:xfrm>
            <a:off x="3377029" y="2692206"/>
            <a:ext cx="11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1" name="Shape 961"/>
          <p:cNvCxnSpPr>
            <a:endCxn id="937" idx="2"/>
          </p:cNvCxnSpPr>
          <p:nvPr/>
        </p:nvCxnSpPr>
        <p:spPr>
          <a:xfrm>
            <a:off x="3370936" y="2687163"/>
            <a:ext cx="11397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2" name="Shape 962"/>
          <p:cNvCxnSpPr>
            <a:endCxn id="939" idx="1"/>
          </p:cNvCxnSpPr>
          <p:nvPr/>
        </p:nvCxnSpPr>
        <p:spPr>
          <a:xfrm flipH="1" rot="10800000">
            <a:off x="3377050" y="3840150"/>
            <a:ext cx="11943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3" name="Shape 963"/>
          <p:cNvCxnSpPr>
            <a:endCxn id="938" idx="2"/>
          </p:cNvCxnSpPr>
          <p:nvPr/>
        </p:nvCxnSpPr>
        <p:spPr>
          <a:xfrm>
            <a:off x="3430936" y="4619463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4" name="Shape 964"/>
          <p:cNvCxnSpPr>
            <a:stCxn id="931" idx="6"/>
            <a:endCxn id="939" idx="1"/>
          </p:cNvCxnSpPr>
          <p:nvPr/>
        </p:nvCxnSpPr>
        <p:spPr>
          <a:xfrm>
            <a:off x="3430936" y="3171663"/>
            <a:ext cx="11403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>
            <a:endCxn id="933" idx="1"/>
          </p:cNvCxnSpPr>
          <p:nvPr/>
        </p:nvCxnSpPr>
        <p:spPr>
          <a:xfrm>
            <a:off x="4824831" y="2692306"/>
            <a:ext cx="1190100" cy="9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6" name="Shape 966"/>
          <p:cNvCxnSpPr>
            <a:stCxn id="937" idx="6"/>
            <a:endCxn id="933" idx="2"/>
          </p:cNvCxnSpPr>
          <p:nvPr/>
        </p:nvCxnSpPr>
        <p:spPr>
          <a:xfrm>
            <a:off x="4878736" y="3171663"/>
            <a:ext cx="10824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7" name="Shape 967"/>
          <p:cNvCxnSpPr>
            <a:stCxn id="939" idx="3"/>
            <a:endCxn id="933" idx="2"/>
          </p:cNvCxnSpPr>
          <p:nvPr/>
        </p:nvCxnSpPr>
        <p:spPr>
          <a:xfrm flipH="1" rot="10800000">
            <a:off x="4868950" y="3742950"/>
            <a:ext cx="10920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8" name="Shape 968"/>
          <p:cNvCxnSpPr>
            <a:stCxn id="938" idx="6"/>
            <a:endCxn id="933" idx="3"/>
          </p:cNvCxnSpPr>
          <p:nvPr/>
        </p:nvCxnSpPr>
        <p:spPr>
          <a:xfrm flipH="1" rot="10800000">
            <a:off x="4878736" y="3873063"/>
            <a:ext cx="11361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9" name="Shape 969"/>
          <p:cNvSpPr txBox="1"/>
          <p:nvPr/>
        </p:nvSpPr>
        <p:spPr>
          <a:xfrm>
            <a:off x="5377550" y="2734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5225150" y="3115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225150" y="3496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5225150" y="3877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No more than k classes can be satisfy each requirement. 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34886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cxnSp>
        <p:nvCxnSpPr>
          <p:cNvPr id="975" name="Shape 975"/>
          <p:cNvCxnSpPr/>
          <p:nvPr/>
        </p:nvCxnSpPr>
        <p:spPr>
          <a:xfrm>
            <a:off x="3377029" y="2692206"/>
            <a:ext cx="11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6" name="Shape 976"/>
          <p:cNvCxnSpPr/>
          <p:nvPr/>
        </p:nvCxnSpPr>
        <p:spPr>
          <a:xfrm>
            <a:off x="3370936" y="2687163"/>
            <a:ext cx="11397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7" name="Shape 977"/>
          <p:cNvCxnSpPr/>
          <p:nvPr/>
        </p:nvCxnSpPr>
        <p:spPr>
          <a:xfrm flipH="1" rot="10800000">
            <a:off x="3377050" y="3840150"/>
            <a:ext cx="11943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8" name="Shape 978"/>
          <p:cNvCxnSpPr/>
          <p:nvPr/>
        </p:nvCxnSpPr>
        <p:spPr>
          <a:xfrm>
            <a:off x="3430936" y="4619463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9" name="Shape 979"/>
          <p:cNvCxnSpPr/>
          <p:nvPr/>
        </p:nvCxnSpPr>
        <p:spPr>
          <a:xfrm>
            <a:off x="3430936" y="3171663"/>
            <a:ext cx="11403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0" name="Shape 980"/>
          <p:cNvSpPr txBox="1"/>
          <p:nvPr/>
        </p:nvSpPr>
        <p:spPr>
          <a:xfrm>
            <a:off x="36843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684350" y="3080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3684350" y="25466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/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/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6" name="Shape 986"/>
          <p:cNvCxnSpPr/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/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8" name="Shape 988"/>
          <p:cNvCxnSpPr/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/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90" name="Shape 9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388950" y="3232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23889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Breadth Requirements (Spring 2016 MT2)</a:t>
            </a:r>
          </a:p>
        </p:txBody>
      </p:sp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6" cy="6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55250" y="1595075"/>
            <a:ext cx="82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There is a satisfying assignment if size of max flow = n (number of requirements).</a:t>
            </a:r>
          </a:p>
        </p:txBody>
      </p:sp>
      <p:sp>
        <p:nvSpPr>
          <p:cNvPr id="1002" name="Shape 1002"/>
          <p:cNvSpPr/>
          <p:nvPr/>
        </p:nvSpPr>
        <p:spPr>
          <a:xfrm>
            <a:off x="4746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605350" y="23877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</a:t>
            </a:r>
            <a:r>
              <a:rPr baseline="-25000" lang="en"/>
              <a:t>1</a:t>
            </a:r>
          </a:p>
        </p:txBody>
      </p:sp>
      <p:sp>
        <p:nvSpPr>
          <p:cNvPr id="1004" name="Shape 1004"/>
          <p:cNvSpPr/>
          <p:nvPr/>
        </p:nvSpPr>
        <p:spPr>
          <a:xfrm>
            <a:off x="1605350" y="29973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605350" y="44451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baseline="-25000" lang="en">
                <a:solidFill>
                  <a:schemeClr val="dk1"/>
                </a:solidFill>
              </a:rPr>
              <a:t>n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0628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1007" name="Shape 1007"/>
          <p:cNvSpPr/>
          <p:nvPr/>
        </p:nvSpPr>
        <p:spPr>
          <a:xfrm>
            <a:off x="30628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008" name="Shape 1008"/>
          <p:cNvSpPr/>
          <p:nvPr/>
        </p:nvSpPr>
        <p:spPr>
          <a:xfrm>
            <a:off x="30628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baseline="-25000" lang="en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1009" name="Shape 1009"/>
          <p:cNvSpPr/>
          <p:nvPr/>
        </p:nvSpPr>
        <p:spPr>
          <a:xfrm>
            <a:off x="5961025" y="3558800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16757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31235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sp>
        <p:nvSpPr>
          <p:cNvPr id="1012" name="Shape 1012"/>
          <p:cNvSpPr/>
          <p:nvPr/>
        </p:nvSpPr>
        <p:spPr>
          <a:xfrm>
            <a:off x="4510636" y="23780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baseline="-25000" lang="en"/>
              <a:t>1</a:t>
            </a:r>
          </a:p>
        </p:txBody>
      </p:sp>
      <p:sp>
        <p:nvSpPr>
          <p:cNvPr id="1013" name="Shape 1013"/>
          <p:cNvSpPr/>
          <p:nvPr/>
        </p:nvSpPr>
        <p:spPr>
          <a:xfrm>
            <a:off x="4510636" y="29876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014" name="Shape 1014"/>
          <p:cNvSpPr/>
          <p:nvPr/>
        </p:nvSpPr>
        <p:spPr>
          <a:xfrm>
            <a:off x="4510636" y="4435413"/>
            <a:ext cx="368100" cy="3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T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4571350" y="3404550"/>
            <a:ext cx="29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cxnSp>
        <p:nvCxnSpPr>
          <p:cNvPr id="1016" name="Shape 1016"/>
          <p:cNvCxnSpPr>
            <a:endCxn id="1003" idx="2"/>
          </p:cNvCxnSpPr>
          <p:nvPr/>
        </p:nvCxnSpPr>
        <p:spPr>
          <a:xfrm flipH="1" rot="10800000">
            <a:off x="658550" y="2571750"/>
            <a:ext cx="9468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7" name="Shape 1017"/>
          <p:cNvCxnSpPr>
            <a:endCxn id="1004" idx="2"/>
          </p:cNvCxnSpPr>
          <p:nvPr/>
        </p:nvCxnSpPr>
        <p:spPr>
          <a:xfrm flipH="1" rot="10800000">
            <a:off x="788750" y="3181350"/>
            <a:ext cx="816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8" name="Shape 1018"/>
          <p:cNvCxnSpPr>
            <a:stCxn id="1002" idx="6"/>
            <a:endCxn id="1010" idx="1"/>
          </p:cNvCxnSpPr>
          <p:nvPr/>
        </p:nvCxnSpPr>
        <p:spPr>
          <a:xfrm>
            <a:off x="842725" y="3742850"/>
            <a:ext cx="8331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9" name="Shape 1019"/>
          <p:cNvCxnSpPr>
            <a:endCxn id="1005" idx="1"/>
          </p:cNvCxnSpPr>
          <p:nvPr/>
        </p:nvCxnSpPr>
        <p:spPr>
          <a:xfrm>
            <a:off x="788956" y="3872906"/>
            <a:ext cx="870299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0" name="Shape 1020"/>
          <p:cNvSpPr txBox="1"/>
          <p:nvPr/>
        </p:nvSpPr>
        <p:spPr>
          <a:xfrm>
            <a:off x="788750" y="2775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1093550" y="30038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22" name="Shape 1022"/>
          <p:cNvSpPr txBox="1"/>
          <p:nvPr/>
        </p:nvSpPr>
        <p:spPr>
          <a:xfrm>
            <a:off x="1093550" y="3461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23" name="Shape 1023"/>
          <p:cNvSpPr txBox="1"/>
          <p:nvPr/>
        </p:nvSpPr>
        <p:spPr>
          <a:xfrm>
            <a:off x="1093550" y="3842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1024" name="Shape 1024"/>
          <p:cNvCxnSpPr>
            <a:stCxn id="1003" idx="6"/>
            <a:endCxn id="1007" idx="2"/>
          </p:cNvCxnSpPr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5" name="Shape 1025"/>
          <p:cNvCxnSpPr>
            <a:stCxn id="1003" idx="6"/>
            <a:endCxn id="1011" idx="1"/>
          </p:cNvCxnSpPr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6" name="Shape 1026"/>
          <p:cNvCxnSpPr>
            <a:stCxn id="1003" idx="6"/>
            <a:endCxn id="1008" idx="2"/>
          </p:cNvCxnSpPr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7" name="Shape 1027"/>
          <p:cNvCxnSpPr>
            <a:stCxn id="1004" idx="6"/>
            <a:endCxn id="1006" idx="2"/>
          </p:cNvCxnSpPr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8" name="Shape 1028"/>
          <p:cNvCxnSpPr>
            <a:endCxn id="1011" idx="1"/>
          </p:cNvCxnSpPr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9" name="Shape 1029"/>
          <p:cNvCxnSpPr>
            <a:endCxn id="1008" idx="2"/>
          </p:cNvCxnSpPr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0" name="Shape 1030"/>
          <p:cNvCxnSpPr>
            <a:stCxn id="1005" idx="6"/>
            <a:endCxn id="1011" idx="1"/>
          </p:cNvCxnSpPr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31" name="Shape 1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34886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725" y="2033524"/>
            <a:ext cx="615530" cy="2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6" name="Shape 1036"/>
          <p:cNvCxnSpPr>
            <a:stCxn id="1006" idx="5"/>
            <a:endCxn id="1012" idx="3"/>
          </p:cNvCxnSpPr>
          <p:nvPr/>
        </p:nvCxnSpPr>
        <p:spPr>
          <a:xfrm>
            <a:off x="3377029" y="2692206"/>
            <a:ext cx="11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7" name="Shape 1037"/>
          <p:cNvCxnSpPr>
            <a:endCxn id="1013" idx="2"/>
          </p:cNvCxnSpPr>
          <p:nvPr/>
        </p:nvCxnSpPr>
        <p:spPr>
          <a:xfrm>
            <a:off x="3370936" y="2687163"/>
            <a:ext cx="11397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8" name="Shape 1038"/>
          <p:cNvCxnSpPr>
            <a:endCxn id="1015" idx="1"/>
          </p:cNvCxnSpPr>
          <p:nvPr/>
        </p:nvCxnSpPr>
        <p:spPr>
          <a:xfrm flipH="1" rot="10800000">
            <a:off x="3377050" y="3840150"/>
            <a:ext cx="11943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9" name="Shape 1039"/>
          <p:cNvCxnSpPr>
            <a:endCxn id="1014" idx="2"/>
          </p:cNvCxnSpPr>
          <p:nvPr/>
        </p:nvCxnSpPr>
        <p:spPr>
          <a:xfrm>
            <a:off x="3430936" y="4619463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0" name="Shape 1040"/>
          <p:cNvCxnSpPr>
            <a:stCxn id="1007" idx="6"/>
            <a:endCxn id="1015" idx="1"/>
          </p:cNvCxnSpPr>
          <p:nvPr/>
        </p:nvCxnSpPr>
        <p:spPr>
          <a:xfrm>
            <a:off x="3430936" y="3171663"/>
            <a:ext cx="11403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1" name="Shape 1041"/>
          <p:cNvCxnSpPr>
            <a:endCxn id="1009" idx="1"/>
          </p:cNvCxnSpPr>
          <p:nvPr/>
        </p:nvCxnSpPr>
        <p:spPr>
          <a:xfrm>
            <a:off x="4824831" y="2692306"/>
            <a:ext cx="1190100" cy="9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2" name="Shape 1042"/>
          <p:cNvCxnSpPr>
            <a:stCxn id="1013" idx="6"/>
            <a:endCxn id="1009" idx="2"/>
          </p:cNvCxnSpPr>
          <p:nvPr/>
        </p:nvCxnSpPr>
        <p:spPr>
          <a:xfrm>
            <a:off x="4878736" y="3171663"/>
            <a:ext cx="10824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3" name="Shape 1043"/>
          <p:cNvCxnSpPr>
            <a:stCxn id="1015" idx="3"/>
            <a:endCxn id="1009" idx="2"/>
          </p:cNvCxnSpPr>
          <p:nvPr/>
        </p:nvCxnSpPr>
        <p:spPr>
          <a:xfrm flipH="1" rot="10800000">
            <a:off x="4868950" y="3742950"/>
            <a:ext cx="10920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4" name="Shape 1044"/>
          <p:cNvCxnSpPr>
            <a:stCxn id="1014" idx="6"/>
            <a:endCxn id="1009" idx="3"/>
          </p:cNvCxnSpPr>
          <p:nvPr/>
        </p:nvCxnSpPr>
        <p:spPr>
          <a:xfrm flipH="1" rot="10800000">
            <a:off x="4878736" y="3873063"/>
            <a:ext cx="11361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5" name="Shape 1045"/>
          <p:cNvSpPr txBox="1"/>
          <p:nvPr/>
        </p:nvSpPr>
        <p:spPr>
          <a:xfrm>
            <a:off x="5377550" y="2734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25150" y="3115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5225150" y="3496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225150" y="387707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050" name="Shape 1050"/>
          <p:cNvSpPr txBox="1"/>
          <p:nvPr/>
        </p:nvSpPr>
        <p:spPr>
          <a:xfrm>
            <a:off x="34886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cxnSp>
        <p:nvCxnSpPr>
          <p:cNvPr id="1051" name="Shape 1051"/>
          <p:cNvCxnSpPr/>
          <p:nvPr/>
        </p:nvCxnSpPr>
        <p:spPr>
          <a:xfrm>
            <a:off x="3377029" y="2692206"/>
            <a:ext cx="11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2" name="Shape 1052"/>
          <p:cNvCxnSpPr/>
          <p:nvPr/>
        </p:nvCxnSpPr>
        <p:spPr>
          <a:xfrm>
            <a:off x="3370936" y="2687163"/>
            <a:ext cx="11397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3" name="Shape 1053"/>
          <p:cNvCxnSpPr/>
          <p:nvPr/>
        </p:nvCxnSpPr>
        <p:spPr>
          <a:xfrm flipH="1" rot="10800000">
            <a:off x="3377050" y="3840150"/>
            <a:ext cx="11943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4" name="Shape 1054"/>
          <p:cNvCxnSpPr/>
          <p:nvPr/>
        </p:nvCxnSpPr>
        <p:spPr>
          <a:xfrm>
            <a:off x="3430936" y="4619463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5" name="Shape 1055"/>
          <p:cNvCxnSpPr/>
          <p:nvPr/>
        </p:nvCxnSpPr>
        <p:spPr>
          <a:xfrm>
            <a:off x="3430936" y="3171663"/>
            <a:ext cx="1140300" cy="6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6" name="Shape 1056"/>
          <p:cNvSpPr txBox="1"/>
          <p:nvPr/>
        </p:nvSpPr>
        <p:spPr>
          <a:xfrm>
            <a:off x="36843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3684350" y="30800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684350" y="25466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cxnSp>
        <p:nvCxnSpPr>
          <p:cNvPr id="1059" name="Shape 1059"/>
          <p:cNvCxnSpPr/>
          <p:nvPr/>
        </p:nvCxnSpPr>
        <p:spPr>
          <a:xfrm>
            <a:off x="1973450" y="2571750"/>
            <a:ext cx="1089300" cy="6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0" name="Shape 1060"/>
          <p:cNvCxnSpPr/>
          <p:nvPr/>
        </p:nvCxnSpPr>
        <p:spPr>
          <a:xfrm>
            <a:off x="1973450" y="2571750"/>
            <a:ext cx="11502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1" name="Shape 1061"/>
          <p:cNvCxnSpPr/>
          <p:nvPr/>
        </p:nvCxnSpPr>
        <p:spPr>
          <a:xfrm>
            <a:off x="1973450" y="2571750"/>
            <a:ext cx="1089300" cy="20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2" name="Shape 1062"/>
          <p:cNvCxnSpPr/>
          <p:nvPr/>
        </p:nvCxnSpPr>
        <p:spPr>
          <a:xfrm flipH="1" rot="10800000">
            <a:off x="1973450" y="2562150"/>
            <a:ext cx="1089300" cy="6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3" name="Shape 1063"/>
          <p:cNvCxnSpPr/>
          <p:nvPr/>
        </p:nvCxnSpPr>
        <p:spPr>
          <a:xfrm>
            <a:off x="1973350" y="3181350"/>
            <a:ext cx="11502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4" name="Shape 1064"/>
          <p:cNvCxnSpPr/>
          <p:nvPr/>
        </p:nvCxnSpPr>
        <p:spPr>
          <a:xfrm>
            <a:off x="1973536" y="3181263"/>
            <a:ext cx="1089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5" name="Shape 1065"/>
          <p:cNvCxnSpPr/>
          <p:nvPr/>
        </p:nvCxnSpPr>
        <p:spPr>
          <a:xfrm flipH="1" rot="10800000">
            <a:off x="1973450" y="3840150"/>
            <a:ext cx="11502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66" name="Shape 10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800" y="2026007"/>
            <a:ext cx="816600" cy="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/>
        </p:nvSpPr>
        <p:spPr>
          <a:xfrm>
            <a:off x="2388950" y="2851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1888475" y="1991400"/>
            <a:ext cx="13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If                  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 edge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2388950" y="32324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2388950" y="3918225"/>
            <a:ext cx="24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6492275" y="2033525"/>
            <a:ext cx="24483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The flow can go in the other direction.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Complexity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Reduction</a:t>
            </a:r>
          </a:p>
        </p:txBody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311700" y="2916575"/>
            <a:ext cx="8520600" cy="171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Reduce A to B.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 is at least as hard as A</a:t>
            </a:r>
          </a:p>
        </p:txBody>
      </p:sp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83030"/>
            <a:ext cx="8839201" cy="18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7" cy="1361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7" cy="136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9396"/>
            <a:ext cx="8839202" cy="68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75" y="1611625"/>
            <a:ext cx="27197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422900" y="951625"/>
            <a:ext cx="379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Rewriting and multiplying by </a:t>
            </a:r>
            <a:r>
              <a:rPr i="1" lang="en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multipliers:</a:t>
            </a:r>
          </a:p>
        </p:txBody>
      </p:sp>
      <p:sp>
        <p:nvSpPr>
          <p:cNvPr id="94" name="Shape 94"/>
          <p:cNvSpPr/>
          <p:nvPr/>
        </p:nvSpPr>
        <p:spPr>
          <a:xfrm>
            <a:off x="3566150" y="2171700"/>
            <a:ext cx="1965900" cy="4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741025" y="2171700"/>
            <a:ext cx="2011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baseline="-25000"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≤ 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 1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074650" y="2171700"/>
            <a:ext cx="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1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074650" y="2744400"/>
            <a:ext cx="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000">
                <a:latin typeface="Avenir"/>
                <a:ea typeface="Avenir"/>
                <a:cs typeface="Avenir"/>
                <a:sym typeface="Avenir"/>
              </a:rPr>
              <a:t>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102" name="Shape 1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0" cy="93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0" cy="93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Shape 1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20004"/>
            <a:ext cx="8839198" cy="71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8" cy="127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2016 Final</a:t>
            </a:r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8" cy="127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9327"/>
            <a:ext cx="72199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311700" y="783024"/>
            <a:ext cx="8520600" cy="38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P: Set of all problems that can be solved (and verified) in polynomial time.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NP: Set of all problems that can be verified in polynomial time.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NP-Hard: Set of all problems that are at least as hard as the hardest problem in NP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A problem A is in NP-Hard, when every problem B in NP can be reduced to A in polynomial time.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NP-Complete: Set of problems in NP-Hard that can be verified in polynomial time.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Subset of NP-Hard problems.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Showing NP-Completeness</a:t>
            </a:r>
          </a:p>
        </p:txBody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311700" y="783025"/>
            <a:ext cx="5156100" cy="38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7777"/>
              <a:buFont typeface="Avenir"/>
            </a:pPr>
            <a:r>
              <a:rPr b="1" lang="en"/>
              <a:t>Show problem A is in NP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b="1" lang="en"/>
              <a:t>Show that there is a polynomial time verifier.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b="1" lang="en"/>
              <a:t>Show that problem A is NP-Hard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b="1" lang="en"/>
              <a:t>Reduce NP-Hard problem to A, or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b="1" lang="en"/>
              <a:t>Reduce NP-Complete problem to A</a:t>
            </a:r>
          </a:p>
        </p:txBody>
      </p:sp>
      <p:pic>
        <p:nvPicPr>
          <p:cNvPr id="1135" name="Shape 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74" y="783025"/>
            <a:ext cx="3443602" cy="2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4D Matching</a:t>
            </a:r>
          </a:p>
        </p:txBody>
      </p:sp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153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4D Matching</a:t>
            </a:r>
          </a:p>
        </p:txBody>
      </p:sp>
      <p:pic>
        <p:nvPicPr>
          <p:cNvPr id="1147" name="Shape 1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153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Shape 1148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 solution to 4D matching can be verified in polynomial time by verifying every boy, girl, pet, home is assigned to exactly one household and vice-versa.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4D Matching</a:t>
            </a:r>
          </a:p>
        </p:txBody>
      </p:sp>
      <p:pic>
        <p:nvPicPr>
          <p:cNvPr id="1154" name="Shape 1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9" cy="1153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Any quadruple that 4D matching considers are not affected by any of the homes.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0" y="2520675"/>
            <a:ext cx="8596798" cy="106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422900" y="951625"/>
            <a:ext cx="379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Rewriting the multipliers and constraints: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68625" y="1554475"/>
            <a:ext cx="6583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- 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) + 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) ≤ 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 solution to 1/3 Independent Set can be verified in polynomial time by checking that there are no edges between the nodes of the independent set and checking its size.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= |V|/3, no </a:t>
            </a:r>
            <a:r>
              <a:rPr b="1" lang="en">
                <a:solidFill>
                  <a:srgbClr val="3D85C6"/>
                </a:solidFill>
              </a:rPr>
              <a:t>modifications</a:t>
            </a:r>
            <a:r>
              <a:rPr b="1" lang="en">
                <a:solidFill>
                  <a:srgbClr val="3D85C6"/>
                </a:solidFill>
              </a:rPr>
              <a:t>.</a:t>
            </a:r>
          </a:p>
        </p:txBody>
      </p:sp>
      <p:pic>
        <p:nvPicPr>
          <p:cNvPr id="1176" name="Shape 1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182" name="Shape 1182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&gt; |V|/3,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&gt;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</a:t>
            </a:r>
          </a:p>
        </p:txBody>
      </p:sp>
      <p:pic>
        <p:nvPicPr>
          <p:cNvPr id="1190" name="Shape 1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196" name="Shape 1196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&gt;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g = (|V| +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) / 3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>
              <a:solidFill>
                <a:srgbClr val="3D85C6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</a:endParaRPr>
          </a:p>
        </p:txBody>
      </p:sp>
      <p:pic>
        <p:nvPicPr>
          <p:cNvPr id="1197" name="Shape 1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03" name="Shape 1203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&gt;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g = (|V| +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) / 3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Add </a:t>
            </a:r>
            <a:r>
              <a:rPr b="1" i="1" lang="en">
                <a:solidFill>
                  <a:srgbClr val="3D85C6"/>
                </a:solidFill>
              </a:rPr>
              <a:t>x = 3g - |V|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D85C6"/>
              </a:solidFill>
            </a:endParaRPr>
          </a:p>
        </p:txBody>
      </p:sp>
      <p:pic>
        <p:nvPicPr>
          <p:cNvPr id="1204" name="Shape 1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&gt;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g = (|V| +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) / 3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Add </a:t>
            </a:r>
            <a:r>
              <a:rPr b="1" i="1" lang="en">
                <a:solidFill>
                  <a:srgbClr val="3D85C6"/>
                </a:solidFill>
              </a:rPr>
              <a:t>x = 3g - |V|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New vertices have edges to each other and original vertices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&lt; |V|/3, </a:t>
            </a:r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24" name="Shape 1224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&lt;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</a:t>
            </a:r>
            <a:r>
              <a:rPr b="1" i="1" lang="en">
                <a:solidFill>
                  <a:srgbClr val="3D85C6"/>
                </a:solidFill>
              </a:rPr>
              <a:t>g + x = (|V|+x) / 3</a:t>
            </a:r>
          </a:p>
        </p:txBody>
      </p:sp>
      <p:pic>
        <p:nvPicPr>
          <p:cNvPr id="1225" name="Shape 1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&lt;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</a:t>
            </a:r>
            <a:r>
              <a:rPr b="1" i="1" lang="en">
                <a:solidFill>
                  <a:srgbClr val="3D85C6"/>
                </a:solidFill>
              </a:rPr>
              <a:t>g + x = (|V|+x) / 3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x = (|V| - 3g) / 2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>
            <p:ph idx="1" type="body"/>
          </p:nvPr>
        </p:nvSpPr>
        <p:spPr>
          <a:xfrm>
            <a:off x="6925825" y="3171550"/>
            <a:ext cx="2063100" cy="12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3g + 3x = |V| + x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2x = |V| - 3g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22900" y="951625"/>
            <a:ext cx="379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Rewriting the multipliers and constraints: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68625" y="1554475"/>
            <a:ext cx="6583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- 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) + 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) ≤ 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Avenir"/>
              <a:ea typeface="Avenir"/>
              <a:cs typeface="Avenir"/>
              <a:sym typeface="Aveni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(y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Reduce independent set (w/ target size g) to ⅓ independent set.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If g &lt; |V|/3, add </a:t>
            </a:r>
            <a:r>
              <a:rPr b="1" i="1" lang="en">
                <a:solidFill>
                  <a:srgbClr val="3D85C6"/>
                </a:solidFill>
              </a:rPr>
              <a:t>x</a:t>
            </a:r>
            <a:r>
              <a:rPr b="1" lang="en">
                <a:solidFill>
                  <a:srgbClr val="3D85C6"/>
                </a:solidFill>
              </a:rPr>
              <a:t> vertices such that </a:t>
            </a:r>
            <a:r>
              <a:rPr b="1" i="1" lang="en">
                <a:solidFill>
                  <a:srgbClr val="3D85C6"/>
                </a:solidFill>
              </a:rPr>
              <a:t>g + x = (|V|+x) / 3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x = (|V| - 3g) / 2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New vertices are isolated</a:t>
            </a:r>
          </a:p>
        </p:txBody>
      </p:sp>
      <p:pic>
        <p:nvPicPr>
          <p:cNvPr id="1240" name="Shape 1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Shape 1241"/>
          <p:cNvSpPr txBox="1"/>
          <p:nvPr>
            <p:ph idx="1" type="body"/>
          </p:nvPr>
        </p:nvSpPr>
        <p:spPr>
          <a:xfrm>
            <a:off x="6925825" y="3171550"/>
            <a:ext cx="2063100" cy="12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3g + 3x = |V| + x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2x = |V| - 3g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⅓ Independent Set</a:t>
            </a:r>
          </a:p>
        </p:txBody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311700" y="2089275"/>
            <a:ext cx="8520600" cy="254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Show in NP-Hard: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After solving vai ⅓ independent set, return only vertices in original graph.</a:t>
            </a:r>
          </a:p>
        </p:txBody>
      </p:sp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722581" cy="100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Proving NP-Hard (Fall 2015 Final)</a:t>
            </a:r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2" cy="1350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Proving NP-Hard (Fall 2015 Final)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2" cy="135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Shape 1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8672"/>
            <a:ext cx="8839199" cy="6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Proving NP-Hard (Fall 2015 Final)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2" cy="107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Proving NP-Hard (Fall 2015 Final)</a:t>
            </a:r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202" cy="107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Shape 1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2320"/>
            <a:ext cx="8839199" cy="209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Approximation Algorithms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 Strategy</a:t>
            </a:r>
          </a:p>
        </p:txBody>
      </p:sp>
      <p:pic>
        <p:nvPicPr>
          <p:cNvPr descr="Screen Shot 2017-05-04 at 11.35.01 AM.png" id="1285" name="Shape 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30"/>
            <a:ext cx="8839197" cy="358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Conceptual Questions</a:t>
            </a:r>
          </a:p>
        </p:txBody>
      </p:sp>
      <p:pic>
        <p:nvPicPr>
          <p:cNvPr descr="Screen Shot 2017-05-04 at 12.35.03 PM.png" id="1291" name="Shape 1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0" y="935425"/>
            <a:ext cx="8398583" cy="38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Shape 1292"/>
          <p:cNvSpPr/>
          <p:nvPr/>
        </p:nvSpPr>
        <p:spPr>
          <a:xfrm>
            <a:off x="376392" y="1283603"/>
            <a:ext cx="8398500" cy="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369100" y="2797220"/>
            <a:ext cx="8398500" cy="18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521500" y="2949620"/>
            <a:ext cx="8398500" cy="18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Conceptual Questions</a:t>
            </a:r>
          </a:p>
        </p:txBody>
      </p:sp>
      <p:pic>
        <p:nvPicPr>
          <p:cNvPr descr="Screen Shot 2017-05-04 at 12.35.03 PM.png" id="1300" name="Shape 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0" y="935425"/>
            <a:ext cx="8398583" cy="38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Duality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49" y="677300"/>
            <a:ext cx="2036176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468625" y="1554475"/>
            <a:ext cx="6583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-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(x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aseline="-25000"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(y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-2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(-y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(y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x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≤ 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+ 5y</a:t>
            </a:r>
            <a:r>
              <a:rPr baseline="-25000"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422900" y="951625"/>
            <a:ext cx="379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Adding upper bound to primal objective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Practice Questions</a:t>
            </a:r>
          </a:p>
        </p:txBody>
      </p:sp>
      <p:pic>
        <p:nvPicPr>
          <p:cNvPr descr="Screen Shot 2017-05-04 at 12.36.49 PM.png" id="1306" name="Shape 1306"/>
          <p:cNvPicPr preferRelativeResize="0"/>
          <p:nvPr/>
        </p:nvPicPr>
        <p:blipFill rotWithShape="1">
          <a:blip r:embed="rId3">
            <a:alphaModFix/>
          </a:blip>
          <a:srcRect b="0" l="2780" r="0" t="0"/>
          <a:stretch/>
        </p:blipFill>
        <p:spPr>
          <a:xfrm>
            <a:off x="321624" y="935425"/>
            <a:ext cx="8593775" cy="14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2.36.59 PM.png" id="1307" name="Shape 1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62" y="2321175"/>
            <a:ext cx="8679900" cy="132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Practice Questions (cont.)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" name="Shape 131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27 PM.png" id="1314" name="Shape 1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598" cy="203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Shape 1315"/>
          <p:cNvSpPr/>
          <p:nvPr/>
        </p:nvSpPr>
        <p:spPr>
          <a:xfrm>
            <a:off x="321300" y="1686050"/>
            <a:ext cx="8501400" cy="10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27 PM.png" id="1322" name="Shape 1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598" cy="2038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34 PM.png" id="1329" name="Shape 1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5"/>
            <a:ext cx="8520598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Shape 1330"/>
          <p:cNvSpPr/>
          <p:nvPr/>
        </p:nvSpPr>
        <p:spPr>
          <a:xfrm>
            <a:off x="321300" y="1099125"/>
            <a:ext cx="8501400" cy="115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34 PM.png" id="1337" name="Shape 1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5"/>
            <a:ext cx="8520598" cy="15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41 PM.png" id="1344" name="Shape 1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598" cy="156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321300" y="1099125"/>
            <a:ext cx="8501400" cy="115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41 PM.png" id="1352" name="Shape 1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598" cy="156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46 PM.png" id="1359" name="Shape 1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5"/>
            <a:ext cx="8520599" cy="28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/>
          <p:nvPr/>
        </p:nvSpPr>
        <p:spPr>
          <a:xfrm>
            <a:off x="321300" y="1685775"/>
            <a:ext cx="8501400" cy="19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 (cont.)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6" name="Shape 1366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0.46 PM.png"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5"/>
            <a:ext cx="8520599" cy="28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/>
          <p:nvPr>
            <p:ph type="title"/>
          </p:nvPr>
        </p:nvSpPr>
        <p:spPr>
          <a:xfrm>
            <a:off x="311700" y="21033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Practice Questions</a:t>
            </a:r>
          </a:p>
        </p:txBody>
      </p:sp>
      <p:sp>
        <p:nvSpPr>
          <p:cNvPr id="1373" name="Shape 1373"/>
          <p:cNvSpPr txBox="1"/>
          <p:nvPr>
            <p:ph idx="1" type="body"/>
          </p:nvPr>
        </p:nvSpPr>
        <p:spPr>
          <a:xfrm>
            <a:off x="311700" y="782975"/>
            <a:ext cx="8520600" cy="42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04 at 12.46.28 PM.png" id="1374" name="Shape 1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2974"/>
            <a:ext cx="8520600" cy="18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Shape 1375"/>
          <p:cNvSpPr/>
          <p:nvPr/>
        </p:nvSpPr>
        <p:spPr>
          <a:xfrm>
            <a:off x="321300" y="1408325"/>
            <a:ext cx="8501400" cy="19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